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5" r:id="rId10"/>
    <p:sldId id="264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7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80280-3C60-4C17-AD3E-D68E01CF4BCD}" type="datetimeFigureOut">
              <a:rPr lang="ru-RU" smtClean="0"/>
              <a:t>11.04.2016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EB56A-E7C7-475B-AB82-35B8BFACA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65800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80280-3C60-4C17-AD3E-D68E01CF4BCD}" type="datetimeFigureOut">
              <a:rPr lang="ru-RU" smtClean="0"/>
              <a:t>11.04.2016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EB56A-E7C7-475B-AB82-35B8BFACA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9531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80280-3C60-4C17-AD3E-D68E01CF4BCD}" type="datetimeFigureOut">
              <a:rPr lang="ru-RU" smtClean="0"/>
              <a:t>11.04.2016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EB56A-E7C7-475B-AB82-35B8BFACA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0476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80280-3C60-4C17-AD3E-D68E01CF4BCD}" type="datetimeFigureOut">
              <a:rPr lang="ru-RU" smtClean="0"/>
              <a:t>11.04.2016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EB56A-E7C7-475B-AB82-35B8BFACA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09854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80280-3C60-4C17-AD3E-D68E01CF4BCD}" type="datetimeFigureOut">
              <a:rPr lang="ru-RU" smtClean="0"/>
              <a:t>11.04.2016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EB56A-E7C7-475B-AB82-35B8BFACA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09250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80280-3C60-4C17-AD3E-D68E01CF4BCD}" type="datetimeFigureOut">
              <a:rPr lang="ru-RU" smtClean="0"/>
              <a:t>11.04.2016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EB56A-E7C7-475B-AB82-35B8BFACA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492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80280-3C60-4C17-AD3E-D68E01CF4BCD}" type="datetimeFigureOut">
              <a:rPr lang="ru-RU" smtClean="0"/>
              <a:t>11.04.2016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EB56A-E7C7-475B-AB82-35B8BFACA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9451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80280-3C60-4C17-AD3E-D68E01CF4BCD}" type="datetimeFigureOut">
              <a:rPr lang="ru-RU" smtClean="0"/>
              <a:t>11.04.2016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EB56A-E7C7-475B-AB82-35B8BFACA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78834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80280-3C60-4C17-AD3E-D68E01CF4BCD}" type="datetimeFigureOut">
              <a:rPr lang="ru-RU" smtClean="0"/>
              <a:t>11.04.2016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EB56A-E7C7-475B-AB82-35B8BFACA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8494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80280-3C60-4C17-AD3E-D68E01CF4BCD}" type="datetimeFigureOut">
              <a:rPr lang="ru-RU" smtClean="0"/>
              <a:t>11.04.2016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EB56A-E7C7-475B-AB82-35B8BFACA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0966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80280-3C60-4C17-AD3E-D68E01CF4BCD}" type="datetimeFigureOut">
              <a:rPr lang="ru-RU" smtClean="0"/>
              <a:t>11.04.2016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EB56A-E7C7-475B-AB82-35B8BFACA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0752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A80280-3C60-4C17-AD3E-D68E01CF4BCD}" type="datetimeFigureOut">
              <a:rPr lang="ru-RU" smtClean="0"/>
              <a:t>11.04.2016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EEB56A-E7C7-475B-AB82-35B8BFACA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1452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7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12" Type="http://schemas.openxmlformats.org/officeDocument/2006/relationships/image" Target="../media/image16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5" Type="http://schemas.openxmlformats.org/officeDocument/2006/relationships/image" Target="../media/image9.jpe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Relationship Id="rId14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50818" y="540327"/>
            <a:ext cx="9071264" cy="4333009"/>
          </a:xfrm>
        </p:spPr>
        <p:txBody>
          <a:bodyPr>
            <a:noAutofit/>
          </a:bodyPr>
          <a:lstStyle/>
          <a:p>
            <a:r>
              <a:rPr lang="ru-RU" sz="7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Религиозные</a:t>
            </a:r>
            <a:br>
              <a:rPr lang="ru-RU" sz="7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</a:br>
            <a:r>
              <a:rPr lang="ru-RU" sz="7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/>
            </a:r>
            <a:br>
              <a:rPr lang="ru-RU" sz="7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</a:br>
            <a:r>
              <a:rPr lang="ru-RU" sz="7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праздники</a:t>
            </a:r>
            <a:endParaRPr lang="ru-RU" sz="7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6704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Сегодня на уроке</a:t>
            </a:r>
            <a:endParaRPr lang="ru-RU" sz="5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Было интересно…</a:t>
            </a:r>
          </a:p>
          <a:p>
            <a:pPr marL="0" indent="0" algn="ctr">
              <a:buNone/>
            </a:pPr>
            <a:r>
              <a:rPr lang="ru-RU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У меня получилось…</a:t>
            </a:r>
          </a:p>
          <a:p>
            <a:pPr marL="0" indent="0" algn="ctr">
              <a:buNone/>
            </a:pPr>
            <a:r>
              <a:rPr lang="ru-RU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Было трудно…</a:t>
            </a:r>
          </a:p>
          <a:p>
            <a:pPr marL="0" indent="0" algn="ctr">
              <a:buNone/>
            </a:pPr>
            <a:r>
              <a:rPr lang="ru-RU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Не получилось…</a:t>
            </a:r>
          </a:p>
          <a:p>
            <a:pPr marL="0" indent="0" algn="ctr">
              <a:buNone/>
            </a:pPr>
            <a:r>
              <a:rPr lang="ru-RU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Мне захотелось…</a:t>
            </a:r>
            <a:endParaRPr lang="ru-RU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9078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Словари:</a:t>
            </a:r>
            <a:endParaRPr lang="ru-RU" u="sng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u="sng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Ожегов С.И.: </a:t>
            </a:r>
            <a:r>
              <a:rPr lang="ru-RU" b="1" i="1" dirty="0" smtClean="0">
                <a:latin typeface="Bookman Old Style" panose="02050604050505020204" pitchFamily="18" charset="0"/>
              </a:rPr>
              <a:t>« День торжества, отмечаемых церковью в память религиозного события или святого.»</a:t>
            </a:r>
          </a:p>
          <a:p>
            <a:r>
              <a:rPr lang="ru-RU" b="1" u="sng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Ушаков Д.Н.: </a:t>
            </a:r>
            <a:r>
              <a:rPr lang="ru-RU" b="1" i="1" dirty="0" smtClean="0">
                <a:latin typeface="Bookman Old Style" panose="02050604050505020204" pitchFamily="18" charset="0"/>
              </a:rPr>
              <a:t>« В религиозном обиходе-день, посвящённый памяти религиозного (исторического или легендарного) события.»</a:t>
            </a:r>
          </a:p>
          <a:p>
            <a:r>
              <a:rPr lang="ru-RU" b="1" u="sng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Даль В.И.: </a:t>
            </a:r>
            <a:r>
              <a:rPr lang="ru-RU" b="1" i="1" dirty="0" smtClean="0">
                <a:latin typeface="Bookman Old Style" panose="02050604050505020204" pitchFamily="18" charset="0"/>
              </a:rPr>
              <a:t>«Праздновать-провожать день торжественно, с житейскими обрядами.»</a:t>
            </a:r>
          </a:p>
          <a:p>
            <a:r>
              <a:rPr lang="ru-RU" b="1" u="sng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Кузнецов С.А.: </a:t>
            </a:r>
            <a:r>
              <a:rPr lang="ru-RU" b="1" i="1" dirty="0" smtClean="0">
                <a:latin typeface="Bookman Old Style" panose="02050604050505020204" pitchFamily="18" charset="0"/>
              </a:rPr>
              <a:t>« День торжества, связанный с выдающимся событием, обычаем. День или время, ознаменованные каким-то радостным, приятным событием.»</a:t>
            </a:r>
            <a:endParaRPr lang="ru-RU" b="1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935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6418" y="365125"/>
            <a:ext cx="10917382" cy="1325563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Мировые религиозные культуры</a:t>
            </a:r>
            <a:endParaRPr lang="ru-RU" sz="4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Христианство</a:t>
            </a:r>
          </a:p>
          <a:p>
            <a:r>
              <a:rPr lang="ru-RU" sz="32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Иудаизм</a:t>
            </a:r>
          </a:p>
          <a:p>
            <a:r>
              <a:rPr lang="ru-RU" sz="32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Ислам</a:t>
            </a:r>
          </a:p>
          <a:p>
            <a:r>
              <a:rPr lang="ru-RU" sz="32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Буддизм</a:t>
            </a:r>
            <a:endParaRPr lang="ru-RU" sz="32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4" name="Picture 29" descr="i?id=331059884-66-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5209" y="4113495"/>
            <a:ext cx="2180791" cy="2439843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5" descr="i?id=136633950-44-7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08" b="18470"/>
          <a:stretch/>
        </p:blipFill>
        <p:spPr bwMode="auto">
          <a:xfrm>
            <a:off x="630382" y="4122734"/>
            <a:ext cx="2285999" cy="2439843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1" descr="i?id=612165947-53-7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2952" y="4122734"/>
            <a:ext cx="2180791" cy="2439843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http://us.123rf.com/450wm/casejustin/casejustin1209/casejustin120900006/15100697-%D0%A1%D0%B8%D0%BC%D0%B2%D0%BE%D0%BB-%D0%B8%D1%81%D0%BB%D0%B0%D0%BC%D0%B0,-%D0%B7%D0%BE%D0%BB%D0%BE%D1%82%D0%BE-%D0%9F%D0%BE%D0%BB%D1%83%D0%BC%D0%B5%D1%81%D1%8F%D1%86-%D0%B8-%D0%B7%D0%B2%D0%B5%D0%B7%D0%B4%D0%B0-%D0%B7%D0%BD%D0%B0%D1%87%D0%BE%D0%BA,-%D0%BC%D0%B0%D0%BB%D0%B8%D0%BD%EF%BF%BD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1428" y="4122732"/>
            <a:ext cx="2069848" cy="2421370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1761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4"/>
          <p:cNvSpPr>
            <a:spLocks noGrp="1" noChangeArrowheads="1"/>
          </p:cNvSpPr>
          <p:nvPr>
            <p:ph type="title"/>
          </p:nvPr>
        </p:nvSpPr>
        <p:spPr>
          <a:xfrm>
            <a:off x="1981200" y="277814"/>
            <a:ext cx="5843588" cy="631825"/>
          </a:xfrm>
        </p:spPr>
        <p:txBody>
          <a:bodyPr/>
          <a:lstStyle/>
          <a:p>
            <a:pPr eaLnBrk="1" hangingPunct="1">
              <a:defRPr/>
            </a:pPr>
            <a:endParaRPr lang="ru-RU" sz="3200" b="1" dirty="0">
              <a:solidFill>
                <a:srgbClr val="0070C0"/>
              </a:solidFill>
              <a:latin typeface="Bookman Old Style" pitchFamily="18" charset="0"/>
            </a:endParaRPr>
          </a:p>
        </p:txBody>
      </p:sp>
      <p:graphicFrame>
        <p:nvGraphicFramePr>
          <p:cNvPr id="29799" name="Group 10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025796923"/>
              </p:ext>
            </p:extLst>
          </p:nvPr>
        </p:nvGraphicFramePr>
        <p:xfrm>
          <a:off x="519546" y="322118"/>
          <a:ext cx="7467895" cy="4925291"/>
        </p:xfrm>
        <a:graphic>
          <a:graphicData uri="http://schemas.openxmlformats.org/drawingml/2006/table">
            <a:tbl>
              <a:tblPr/>
              <a:tblGrid>
                <a:gridCol w="2570393"/>
                <a:gridCol w="1586664"/>
                <a:gridCol w="1618396"/>
                <a:gridCol w="1692442"/>
              </a:tblGrid>
              <a:tr h="96700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Bookman Old Style" pitchFamily="18" charset="0"/>
                        </a:rPr>
                        <a:t>Христианство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Bookman Old Style" pitchFamily="18" charset="0"/>
                        </a:rPr>
                        <a:t>Ислам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Bookman Old Style" pitchFamily="18" charset="0"/>
                        </a:rPr>
                        <a:t>Иудаизм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Bookman Old Style" pitchFamily="18" charset="0"/>
                        </a:rPr>
                        <a:t>Буддизм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983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Bookman Old Style" pitchFamily="18" charset="0"/>
                        </a:rPr>
                        <a:t>Рождество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Bookman Old Style" pitchFamily="18" charset="0"/>
                        </a:rPr>
                        <a:t>Курбан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Bookman Old Style" pitchFamily="18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Bookman Old Style" pitchFamily="18" charset="0"/>
                        </a:rPr>
                        <a:t>байрам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Bookman Old Style" pitchFamily="18" charset="0"/>
                        </a:rPr>
                        <a:t>Песах</a:t>
                      </a:r>
                      <a:endParaRPr kumimoji="0" lang="ru-RU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Bookman Old Style" pitchFamily="18" charset="0"/>
                        </a:rPr>
                        <a:t>Сагаалган</a:t>
                      </a:r>
                      <a:endParaRPr kumimoji="0" lang="ru-RU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510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Bookman Old Style" pitchFamily="18" charset="0"/>
                        </a:rPr>
                        <a:t>Крещение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Bookman Old Style" pitchFamily="18" charset="0"/>
                        </a:rPr>
                        <a:t>Ураза-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Bookman Old Style" pitchFamily="18" charset="0"/>
                        </a:rPr>
                        <a:t>байрам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Bookman Old Style" pitchFamily="18" charset="0"/>
                        </a:rPr>
                        <a:t>Шавуот</a:t>
                      </a:r>
                      <a:endParaRPr kumimoji="0" lang="ru-RU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Bookman Old Style" pitchFamily="18" charset="0"/>
                        </a:rPr>
                        <a:t>Дончод</a:t>
                      </a:r>
                      <a:endParaRPr kumimoji="0" lang="ru-RU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20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Bookman Old Style" pitchFamily="18" charset="0"/>
                        </a:rPr>
                        <a:t>Пасха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Bookman Old Style" pitchFamily="18" charset="0"/>
                        </a:rPr>
                        <a:t>Мавлид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Bookman Old Style" pitchFamily="18" charset="0"/>
                        </a:rPr>
                        <a:t>Суккот</a:t>
                      </a:r>
                      <a:endParaRPr kumimoji="0" lang="ru-RU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32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Bookman Old Style" pitchFamily="18" charset="0"/>
                        </a:rPr>
                        <a:t>Вознесение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800" b="0" i="1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Bookman Old Style" pitchFamily="18" charset="0"/>
                        </a:rPr>
                        <a:t>Ханука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20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Bookman Old Style" pitchFamily="18" charset="0"/>
                        </a:rPr>
                        <a:t>Троица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800" b="0" i="1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Bookman Old Style" pitchFamily="18" charset="0"/>
                        </a:rPr>
                        <a:t>Пурим</a:t>
                      </a:r>
                      <a:endParaRPr kumimoji="0" lang="ru-RU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184" name="Picture 80" descr="i?id=409254540-60-7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650436" y="2163718"/>
            <a:ext cx="1388799" cy="1238399"/>
          </a:xfr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85" name="Picture 81" descr="i?id=66802743-59-7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2471" y="2167409"/>
            <a:ext cx="1371214" cy="1234708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86" name="Picture 82" descr="i?id=22699110-18-7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6473" y="322118"/>
            <a:ext cx="1383824" cy="1266681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88" name="Picture 84" descr="i?id=352195860-11-7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0436" y="3842817"/>
            <a:ext cx="1309861" cy="127952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89" name="Picture 85" descr="i?id=242711969-32-7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7235" y="5527963"/>
            <a:ext cx="1396264" cy="1183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90" name="Picture 87" descr="i?id=309765067-29-7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1237" y="5519350"/>
            <a:ext cx="1428750" cy="119187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91" name="Picture 89" descr="i?id=348726556-18-72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1" r="4841" b="7018"/>
          <a:stretch/>
        </p:blipFill>
        <p:spPr bwMode="auto">
          <a:xfrm>
            <a:off x="8748056" y="333094"/>
            <a:ext cx="1370048" cy="1288473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92" name="Picture 91" descr="i?id=160727424-10-7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61" y="5509053"/>
            <a:ext cx="1432521" cy="1202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93" name="Picture 93" descr="i?id=98482462-67-7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150" y="5509052"/>
            <a:ext cx="1428750" cy="1202173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94" name="Picture 96" descr="i?id=725178717-41-7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0598" y="5506805"/>
            <a:ext cx="1428750" cy="1214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95" name="Picture 98" descr="i?id=316167560-00-7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6698" y="3842818"/>
            <a:ext cx="1296987" cy="127952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96" name="Picture 100" descr="i?id=288004230-40-7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6596" y="5509052"/>
            <a:ext cx="1303308" cy="1202173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97" name="Picture 102" descr="i?id=351946075-59-7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7152" y="5519350"/>
            <a:ext cx="1366837" cy="120217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1878172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Христианство</a:t>
            </a:r>
            <a:endParaRPr lang="ru-RU" u="sng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Рождество</a:t>
            </a:r>
          </a:p>
          <a:p>
            <a:r>
              <a:rPr lang="ru-RU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Крещение</a:t>
            </a:r>
          </a:p>
          <a:p>
            <a:r>
              <a:rPr lang="ru-RU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Пасха</a:t>
            </a:r>
          </a:p>
          <a:p>
            <a:r>
              <a:rPr lang="ru-RU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Вознесение</a:t>
            </a:r>
          </a:p>
          <a:p>
            <a:r>
              <a:rPr lang="ru-RU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Троица</a:t>
            </a:r>
            <a:endParaRPr lang="ru-RU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9" name="Picture 6" descr="i?id=336386273-29-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6143" y="116899"/>
            <a:ext cx="1531938" cy="208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2" descr="i?id=292080860-36-7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4027" y="733787"/>
            <a:ext cx="1558925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0" descr="i?id=188633908-18-7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1285" y="1803949"/>
            <a:ext cx="1673370" cy="2091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8" descr="i?id=470998418-49-7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014" y="2984550"/>
            <a:ext cx="1626251" cy="2176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0" descr="тр 1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t="10831" r="9544" b="8662"/>
          <a:stretch/>
        </p:blipFill>
        <p:spPr>
          <a:xfrm>
            <a:off x="10148869" y="4265035"/>
            <a:ext cx="1776846" cy="2234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4650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Иудаизм</a:t>
            </a:r>
            <a:endParaRPr lang="ru-RU" u="sng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Песах</a:t>
            </a:r>
            <a:endParaRPr lang="ru-RU" sz="3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r>
              <a:rPr lang="ru-RU" sz="32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Шавуот</a:t>
            </a:r>
            <a:endParaRPr lang="ru-RU" sz="3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r>
              <a:rPr lang="ru-RU" sz="32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Суккот</a:t>
            </a:r>
            <a:endParaRPr lang="ru-RU" sz="3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r>
              <a:rPr lang="ru-RU" sz="32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Ханука</a:t>
            </a:r>
            <a:endParaRPr lang="ru-RU" sz="3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r>
              <a:rPr lang="ru-RU" sz="32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Пурим</a:t>
            </a:r>
            <a:endParaRPr lang="ru-RU" sz="3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endParaRPr lang="ru-RU" dirty="0"/>
          </a:p>
        </p:txBody>
      </p:sp>
      <p:pic>
        <p:nvPicPr>
          <p:cNvPr id="4" name="Picture 7" descr="&amp;Kcy;&amp;acy;&amp;rcy;&amp;tcy;&amp;icy;&amp;ncy;&amp;kcy;&amp;acy; 4 &amp;icy;&amp;zcy; 534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6576" y="272560"/>
            <a:ext cx="2285566" cy="1979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 descr="i?id=319782122-13-7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866" y="1080174"/>
            <a:ext cx="2375875" cy="183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i?id=318779956-18-7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9133" y="2252414"/>
            <a:ext cx="2003425" cy="2140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2" descr="i?id=65799679-18-7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99" y="3948954"/>
            <a:ext cx="2404395" cy="1924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 descr="i?id=242711969-32-7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9990" y="4607102"/>
            <a:ext cx="2358737" cy="1928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8261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Ислам</a:t>
            </a:r>
            <a:endParaRPr lang="ru-RU" u="sng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Курбан-байрам</a:t>
            </a:r>
          </a:p>
          <a:p>
            <a:endParaRPr lang="ru-RU" sz="3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r>
              <a:rPr lang="ru-RU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Ураза-байрам</a:t>
            </a:r>
          </a:p>
          <a:p>
            <a:endParaRPr lang="ru-RU" sz="3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r>
              <a:rPr lang="ru-RU" sz="32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Мавлид</a:t>
            </a:r>
            <a:endParaRPr lang="ru-RU" sz="3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endParaRPr lang="ru-RU" dirty="0"/>
          </a:p>
        </p:txBody>
      </p:sp>
      <p:pic>
        <p:nvPicPr>
          <p:cNvPr id="4" name="Picture 12" descr="i?id=251097778-05-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4056" y="365125"/>
            <a:ext cx="2347624" cy="1686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i?id=129051895-18-7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4056" y="2547045"/>
            <a:ext cx="2347624" cy="162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i?id=99824535-50-7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2110" y="4670570"/>
            <a:ext cx="2358602" cy="1761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450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Буддизм</a:t>
            </a:r>
            <a:endParaRPr lang="ru-RU" u="sng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Сагаалган</a:t>
            </a:r>
            <a:endParaRPr lang="ru-RU" sz="3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endParaRPr lang="ru-RU" sz="3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endParaRPr lang="ru-RU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endParaRPr lang="ru-RU" sz="3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r>
              <a:rPr lang="ru-RU" sz="32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Дончод</a:t>
            </a:r>
            <a:endParaRPr lang="ru-RU" sz="3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endParaRPr lang="ru-RU" dirty="0"/>
          </a:p>
        </p:txBody>
      </p:sp>
      <p:pic>
        <p:nvPicPr>
          <p:cNvPr id="4" name="Picture 16" descr="i?id=455769698-44-7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8" t="3133" r="3493"/>
          <a:stretch/>
        </p:blipFill>
        <p:spPr bwMode="auto">
          <a:xfrm>
            <a:off x="5643852" y="849277"/>
            <a:ext cx="2296391" cy="1952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8" descr="i?id=361593321-30-7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2241" y="3751912"/>
            <a:ext cx="2232025" cy="218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2519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1191372"/>
              </p:ext>
            </p:extLst>
          </p:nvPr>
        </p:nvGraphicFramePr>
        <p:xfrm>
          <a:off x="2640014" y="505600"/>
          <a:ext cx="6192835" cy="5676990"/>
        </p:xfrm>
        <a:graphic>
          <a:graphicData uri="http://schemas.openxmlformats.org/drawingml/2006/table">
            <a:tbl>
              <a:tblPr/>
              <a:tblGrid>
                <a:gridCol w="562985"/>
                <a:gridCol w="562985"/>
                <a:gridCol w="562985"/>
                <a:gridCol w="562985"/>
                <a:gridCol w="562985"/>
                <a:gridCol w="562985"/>
                <a:gridCol w="562985"/>
                <a:gridCol w="595714"/>
                <a:gridCol w="530256"/>
                <a:gridCol w="562985"/>
                <a:gridCol w="562985"/>
              </a:tblGrid>
              <a:tr h="5837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  Р</a:t>
                      </a:r>
                      <a:endParaRPr lang="ru-RU" sz="2200" dirty="0">
                        <a:solidFill>
                          <a:schemeClr val="tx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  О</a:t>
                      </a:r>
                      <a:endParaRPr lang="ru-RU" sz="2200" dirty="0">
                        <a:solidFill>
                          <a:schemeClr val="tx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  Ж</a:t>
                      </a:r>
                      <a:endParaRPr lang="ru-RU" sz="2200" dirty="0">
                        <a:solidFill>
                          <a:schemeClr val="tx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  Д</a:t>
                      </a:r>
                      <a:endParaRPr lang="ru-RU" sz="2200" dirty="0">
                        <a:solidFill>
                          <a:schemeClr val="tx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  Е</a:t>
                      </a:r>
                      <a:endParaRPr lang="ru-RU" sz="2200" dirty="0">
                        <a:solidFill>
                          <a:schemeClr val="tx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  С</a:t>
                      </a:r>
                      <a:endParaRPr lang="ru-RU" sz="2200" dirty="0">
                        <a:solidFill>
                          <a:schemeClr val="tx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  Т</a:t>
                      </a:r>
                      <a:endParaRPr lang="ru-RU" sz="2200" dirty="0">
                        <a:solidFill>
                          <a:schemeClr val="tx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  В</a:t>
                      </a:r>
                      <a:endParaRPr lang="ru-RU" sz="2200" dirty="0">
                        <a:solidFill>
                          <a:schemeClr val="tx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  О</a:t>
                      </a:r>
                      <a:endParaRPr lang="ru-RU" sz="2200" dirty="0">
                        <a:solidFill>
                          <a:schemeClr val="tx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latin typeface="Calibri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2200" b="1" dirty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endParaRPr lang="ru-RU" sz="22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</a:tr>
              <a:tr h="542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  К</a:t>
                      </a:r>
                      <a:endParaRPr lang="ru-RU" sz="2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П</a:t>
                      </a:r>
                      <a:endParaRPr lang="ru-RU" sz="22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А</a:t>
                      </a:r>
                      <a:endParaRPr lang="ru-RU" sz="22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С</a:t>
                      </a:r>
                      <a:endParaRPr lang="ru-RU" sz="22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Х</a:t>
                      </a:r>
                      <a:endParaRPr lang="ru-RU" sz="22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2200" b="1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endParaRPr lang="ru-RU" sz="22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П</a:t>
                      </a:r>
                      <a:endParaRPr lang="ru-RU" sz="2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У</a:t>
                      </a:r>
                      <a:endParaRPr lang="ru-RU" sz="2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Р  </a:t>
                      </a:r>
                      <a:endParaRPr lang="ru-RU" sz="2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И    </a:t>
                      </a:r>
                      <a:endParaRPr lang="ru-RU" sz="2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М</a:t>
                      </a:r>
                      <a:endParaRPr lang="ru-RU" sz="2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51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  Р</a:t>
                      </a:r>
                      <a:endParaRPr lang="ru-RU" sz="2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  С</a:t>
                      </a:r>
                      <a:endParaRPr lang="ru-RU" sz="22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solidFill>
                            <a:srgbClr val="4F6228"/>
                          </a:solidFill>
                          <a:latin typeface="Calibri"/>
                          <a:ea typeface="Calibri"/>
                          <a:cs typeface="Times New Roman"/>
                        </a:rPr>
                        <a:t>  Х</a:t>
                      </a:r>
                      <a:endParaRPr lang="ru-RU" sz="2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4F6228"/>
                          </a:solidFill>
                          <a:latin typeface="Calibri"/>
                          <a:ea typeface="Calibri"/>
                          <a:cs typeface="Times New Roman"/>
                        </a:rPr>
                        <a:t>  А</a:t>
                      </a:r>
                      <a:endParaRPr lang="ru-RU" sz="2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4F6228"/>
                          </a:solidFill>
                          <a:latin typeface="Calibri"/>
                          <a:ea typeface="Calibri"/>
                          <a:cs typeface="Times New Roman"/>
                        </a:rPr>
                        <a:t>  Н</a:t>
                      </a:r>
                      <a:endParaRPr lang="ru-RU" sz="2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solidFill>
                            <a:srgbClr val="4F6228"/>
                          </a:solidFill>
                          <a:latin typeface="Calibri"/>
                          <a:ea typeface="Calibri"/>
                          <a:cs typeface="Times New Roman"/>
                        </a:rPr>
                        <a:t>  У</a:t>
                      </a:r>
                      <a:endParaRPr lang="ru-RU" sz="2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solidFill>
                            <a:srgbClr val="4F6228"/>
                          </a:solidFill>
                          <a:latin typeface="Calibri"/>
                          <a:ea typeface="Calibri"/>
                          <a:cs typeface="Times New Roman"/>
                        </a:rPr>
                        <a:t>  К</a:t>
                      </a:r>
                      <a:endParaRPr lang="ru-RU" sz="2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solidFill>
                            <a:srgbClr val="4F6228"/>
                          </a:solidFill>
                          <a:latin typeface="Calibri"/>
                          <a:ea typeface="Calibri"/>
                          <a:cs typeface="Times New Roman"/>
                        </a:rPr>
                        <a:t>  А</a:t>
                      </a:r>
                      <a:endParaRPr lang="ru-RU" sz="2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solidFill>
                            <a:srgbClr val="FFC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С</a:t>
                      </a:r>
                      <a:endParaRPr lang="ru-RU" sz="2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solidFill>
                            <a:srgbClr val="FFC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У</a:t>
                      </a:r>
                      <a:endParaRPr lang="ru-RU" sz="2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solidFill>
                            <a:srgbClr val="FFC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К</a:t>
                      </a:r>
                      <a:endParaRPr lang="ru-RU" sz="2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45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  Е</a:t>
                      </a:r>
                      <a:endParaRPr lang="ru-RU" sz="2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  А</a:t>
                      </a:r>
                      <a:endParaRPr lang="ru-RU" sz="22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solidFill>
                            <a:srgbClr val="E36C0A"/>
                          </a:solidFill>
                          <a:latin typeface="Calibri"/>
                          <a:ea typeface="Calibri"/>
                          <a:cs typeface="Times New Roman"/>
                        </a:rPr>
                        <a:t>  Т</a:t>
                      </a:r>
                      <a:endParaRPr lang="ru-RU" sz="2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solidFill>
                            <a:srgbClr val="E36C0A"/>
                          </a:solidFill>
                          <a:latin typeface="Calibri"/>
                          <a:ea typeface="Calibri"/>
                          <a:cs typeface="Times New Roman"/>
                        </a:rPr>
                        <a:t>  Р</a:t>
                      </a:r>
                      <a:endParaRPr lang="ru-RU" sz="2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E36C0A"/>
                          </a:solidFill>
                          <a:latin typeface="Calibri"/>
                          <a:ea typeface="Calibri"/>
                          <a:cs typeface="Times New Roman"/>
                        </a:rPr>
                        <a:t>  О</a:t>
                      </a:r>
                      <a:endParaRPr lang="ru-RU" sz="2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E36C0A"/>
                          </a:solidFill>
                          <a:latin typeface="Calibri"/>
                          <a:ea typeface="Calibri"/>
                          <a:cs typeface="Times New Roman"/>
                        </a:rPr>
                        <a:t>  И</a:t>
                      </a:r>
                      <a:endParaRPr lang="ru-RU" sz="2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solidFill>
                            <a:srgbClr val="E36C0A"/>
                          </a:solidFill>
                          <a:latin typeface="Calibri"/>
                          <a:ea typeface="Calibri"/>
                          <a:cs typeface="Times New Roman"/>
                        </a:rPr>
                        <a:t>  Ц</a:t>
                      </a:r>
                      <a:endParaRPr lang="ru-RU" sz="2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solidFill>
                            <a:srgbClr val="E36C0A"/>
                          </a:solidFill>
                          <a:latin typeface="Calibri"/>
                          <a:ea typeface="Calibri"/>
                          <a:cs typeface="Times New Roman"/>
                        </a:rPr>
                        <a:t>  А</a:t>
                      </a:r>
                      <a:endParaRPr lang="ru-RU" sz="2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latin typeface="Calibri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2200" b="1" dirty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Р</a:t>
                      </a:r>
                      <a:endParaRPr lang="ru-RU" sz="22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solidFill>
                            <a:srgbClr val="FFC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К</a:t>
                      </a:r>
                      <a:endParaRPr lang="ru-RU" sz="2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37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2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Щ</a:t>
                      </a:r>
                      <a:endParaRPr lang="ru-RU" sz="2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  Г</a:t>
                      </a:r>
                      <a:endParaRPr lang="ru-RU" sz="22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В</a:t>
                      </a:r>
                      <a:endParaRPr lang="ru-RU" sz="22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D60093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200" b="1" dirty="0" smtClean="0">
                          <a:solidFill>
                            <a:srgbClr val="D60093"/>
                          </a:solidFill>
                          <a:latin typeface="Calibri"/>
                          <a:ea typeface="Calibri"/>
                          <a:cs typeface="Times New Roman"/>
                        </a:rPr>
                        <a:t>Ш</a:t>
                      </a:r>
                      <a:endParaRPr lang="ru-RU" sz="2200" dirty="0">
                        <a:solidFill>
                          <a:srgbClr val="D6009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К</a:t>
                      </a:r>
                      <a:endParaRPr lang="ru-RU" sz="22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FFC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Д</a:t>
                      </a:r>
                      <a:endParaRPr lang="ru-RU" sz="2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6600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 М</a:t>
                      </a:r>
                      <a:endParaRPr lang="ru-RU" sz="2200" dirty="0">
                        <a:solidFill>
                          <a:srgbClr val="6600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6600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 А</a:t>
                      </a:r>
                      <a:endParaRPr lang="ru-RU" sz="2200" dirty="0">
                        <a:solidFill>
                          <a:srgbClr val="6600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6600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 В</a:t>
                      </a:r>
                      <a:endParaRPr lang="ru-RU" sz="2200" dirty="0">
                        <a:solidFill>
                          <a:srgbClr val="6600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6600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 Л</a:t>
                      </a:r>
                      <a:endParaRPr lang="ru-RU" sz="2200" dirty="0">
                        <a:solidFill>
                          <a:srgbClr val="6600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solidFill>
                            <a:srgbClr val="FFC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О</a:t>
                      </a:r>
                      <a:endParaRPr lang="ru-RU" sz="2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34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  Е</a:t>
                      </a:r>
                      <a:endParaRPr lang="ru-RU" sz="2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  А</a:t>
                      </a:r>
                      <a:endParaRPr lang="ru-RU" sz="22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О</a:t>
                      </a:r>
                      <a:endParaRPr lang="ru-RU" sz="22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D60093"/>
                          </a:solidFill>
                          <a:latin typeface="Calibri"/>
                          <a:ea typeface="Calibri"/>
                          <a:cs typeface="Times New Roman"/>
                        </a:rPr>
                        <a:t>  А</a:t>
                      </a:r>
                      <a:endParaRPr lang="ru-RU" sz="2200" dirty="0">
                        <a:solidFill>
                          <a:srgbClr val="D6009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У</a:t>
                      </a:r>
                      <a:endParaRPr lang="ru-RU" sz="22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FFC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О</a:t>
                      </a:r>
                      <a:endParaRPr lang="ru-RU" sz="2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0000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 У</a:t>
                      </a:r>
                      <a:endParaRPr lang="ru-RU" sz="2200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latin typeface="Calibri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2200" b="1" dirty="0">
                          <a:solidFill>
                            <a:srgbClr val="0000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М</a:t>
                      </a:r>
                      <a:endParaRPr lang="ru-RU" sz="2200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0000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 А</a:t>
                      </a:r>
                      <a:endParaRPr lang="ru-RU" sz="2200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И</a:t>
                      </a:r>
                      <a:endParaRPr lang="ru-RU" sz="22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solidFill>
                            <a:srgbClr val="FFC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Т</a:t>
                      </a:r>
                      <a:endParaRPr lang="ru-RU" sz="2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31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  Н</a:t>
                      </a:r>
                      <a:endParaRPr lang="ru-RU" sz="2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  А</a:t>
                      </a:r>
                      <a:endParaRPr lang="ru-RU" sz="22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З</a:t>
                      </a:r>
                      <a:endParaRPr lang="ru-RU" sz="22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D60093"/>
                          </a:solidFill>
                          <a:latin typeface="Calibri"/>
                          <a:ea typeface="Calibri"/>
                          <a:cs typeface="Times New Roman"/>
                        </a:rPr>
                        <a:t>  В</a:t>
                      </a:r>
                      <a:endParaRPr lang="ru-RU" sz="2200" dirty="0">
                        <a:solidFill>
                          <a:srgbClr val="D6009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Р</a:t>
                      </a:r>
                      <a:endParaRPr lang="ru-RU" sz="22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FFC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Н</a:t>
                      </a:r>
                      <a:endParaRPr lang="ru-RU" sz="2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0000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 Р</a:t>
                      </a:r>
                      <a:endParaRPr lang="ru-RU" sz="2200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latin typeface="Calibri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2200" b="1" dirty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  <a:endParaRPr lang="ru-RU" sz="22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0000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 Р</a:t>
                      </a:r>
                      <a:endParaRPr lang="ru-RU" sz="2200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Д</a:t>
                      </a:r>
                      <a:endParaRPr lang="ru-RU" sz="22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</a:tr>
              <a:tr h="4620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  И</a:t>
                      </a:r>
                      <a:endParaRPr lang="ru-RU" sz="2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  Л</a:t>
                      </a:r>
                      <a:endParaRPr lang="ru-RU" sz="22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Н</a:t>
                      </a:r>
                      <a:endParaRPr lang="ru-RU" sz="220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D60093"/>
                          </a:solidFill>
                          <a:latin typeface="Calibri"/>
                          <a:ea typeface="Calibri"/>
                          <a:cs typeface="Times New Roman"/>
                        </a:rPr>
                        <a:t>  У</a:t>
                      </a:r>
                      <a:endParaRPr lang="ru-RU" sz="2200" dirty="0">
                        <a:solidFill>
                          <a:srgbClr val="D6009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Б</a:t>
                      </a:r>
                      <a:endParaRPr lang="ru-RU" sz="22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FFC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Ч</a:t>
                      </a:r>
                      <a:endParaRPr lang="ru-RU" sz="2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0000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 А</a:t>
                      </a:r>
                      <a:endParaRPr lang="ru-RU" sz="2200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0000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 З</a:t>
                      </a:r>
                      <a:endParaRPr lang="ru-RU" sz="2200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0000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 Й</a:t>
                      </a:r>
                      <a:endParaRPr lang="ru-RU" sz="2200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0000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 А</a:t>
                      </a:r>
                      <a:endParaRPr lang="ru-RU" sz="2200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latin typeface="Calibri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2200" b="1" dirty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  <a:endParaRPr lang="ru-RU" sz="22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31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  Е</a:t>
                      </a:r>
                      <a:endParaRPr lang="ru-RU" sz="2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  Г</a:t>
                      </a:r>
                      <a:endParaRPr lang="ru-RU" sz="22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Е</a:t>
                      </a:r>
                      <a:endParaRPr lang="ru-RU" sz="22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D60093"/>
                          </a:solidFill>
                          <a:latin typeface="Calibri"/>
                          <a:ea typeface="Calibri"/>
                          <a:cs typeface="Times New Roman"/>
                        </a:rPr>
                        <a:t>  О</a:t>
                      </a:r>
                      <a:endParaRPr lang="ru-RU" sz="2200" dirty="0">
                        <a:solidFill>
                          <a:srgbClr val="D6009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А</a:t>
                      </a:r>
                      <a:endParaRPr lang="ru-RU" sz="22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FFC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О   </a:t>
                      </a:r>
                      <a:endParaRPr lang="ru-RU" sz="2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solidFill>
                            <a:srgbClr val="FFC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Д</a:t>
                      </a:r>
                      <a:endParaRPr lang="ru-RU" sz="2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solidFill>
                            <a:srgbClr val="0000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 А</a:t>
                      </a:r>
                      <a:endParaRPr lang="ru-RU" sz="2200">
                        <a:solidFill>
                          <a:srgbClr val="0000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0000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 _</a:t>
                      </a:r>
                      <a:endParaRPr lang="ru-RU" sz="2200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0000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 Б</a:t>
                      </a:r>
                      <a:endParaRPr lang="ru-RU" sz="2200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00B05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22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М</a:t>
                      </a:r>
                      <a:endParaRPr lang="ru-RU" sz="22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26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latin typeface="Calibri"/>
                          <a:ea typeface="Calibri"/>
                          <a:cs typeface="Times New Roman"/>
                        </a:rPr>
                        <a:t>  </a:t>
                      </a:r>
                      <a:endParaRPr lang="ru-RU" sz="2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  А</a:t>
                      </a:r>
                      <a:endParaRPr lang="ru-RU" sz="22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С</a:t>
                      </a:r>
                      <a:endParaRPr lang="ru-RU" sz="22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D60093"/>
                          </a:solidFill>
                          <a:latin typeface="Calibri"/>
                          <a:ea typeface="Calibri"/>
                          <a:cs typeface="Times New Roman"/>
                        </a:rPr>
                        <a:t>  Т</a:t>
                      </a:r>
                      <a:endParaRPr lang="ru-RU" sz="2200" dirty="0">
                        <a:solidFill>
                          <a:srgbClr val="D6009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Н</a:t>
                      </a:r>
                      <a:endParaRPr lang="ru-RU" sz="22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_</a:t>
                      </a:r>
                      <a:endParaRPr lang="ru-RU" sz="22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Б</a:t>
                      </a:r>
                      <a:endParaRPr lang="ru-RU" sz="22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А</a:t>
                      </a:r>
                      <a:endParaRPr lang="ru-RU" sz="22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Й</a:t>
                      </a:r>
                      <a:endParaRPr lang="ru-RU" sz="22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Р</a:t>
                      </a:r>
                      <a:endParaRPr lang="ru-RU" sz="22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А</a:t>
                      </a:r>
                      <a:endParaRPr lang="ru-RU" sz="22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28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latin typeface="Calibri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2200" b="1" dirty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Э</a:t>
                      </a:r>
                      <a:endParaRPr lang="ru-RU" sz="22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  Н</a:t>
                      </a:r>
                      <a:endParaRPr lang="ru-RU" sz="22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Е</a:t>
                      </a:r>
                      <a:endParaRPr lang="ru-RU" sz="22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2200" b="1" dirty="0" smtClean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Н</a:t>
                      </a:r>
                      <a:endParaRPr lang="ru-RU" sz="22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И</a:t>
                      </a:r>
                      <a:endParaRPr lang="ru-RU" sz="22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Е</a:t>
                      </a:r>
                      <a:endParaRPr lang="ru-RU" sz="22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  П</a:t>
                      </a:r>
                      <a:endParaRPr lang="ru-RU" sz="22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  Е</a:t>
                      </a:r>
                      <a:endParaRPr lang="ru-RU" sz="22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2200" b="1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C</a:t>
                      </a:r>
                      <a:endParaRPr lang="ru-RU" sz="22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2200" b="1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endParaRPr lang="ru-RU" sz="22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  Х</a:t>
                      </a:r>
                      <a:endParaRPr lang="ru-RU" sz="22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6772" name="Rectangle 1"/>
          <p:cNvSpPr>
            <a:spLocks noChangeArrowheads="1"/>
          </p:cNvSpPr>
          <p:nvPr/>
        </p:nvSpPr>
        <p:spPr bwMode="auto">
          <a:xfrm>
            <a:off x="1278081" y="279882"/>
            <a:ext cx="727364" cy="5539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3175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r>
              <a:rPr lang="ru-RU" altLang="ru-RU" sz="4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ea typeface="Calibri" pitchFamily="34" charset="0"/>
                <a:cs typeface="Times New Roman" panose="02020603050405020304" pitchFamily="18" charset="0"/>
              </a:rPr>
              <a:t>Ф</a:t>
            </a:r>
          </a:p>
          <a:p>
            <a:r>
              <a:rPr lang="ru-RU" altLang="ru-RU" sz="4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ea typeface="Calibri" pitchFamily="34" charset="0"/>
                <a:cs typeface="Times New Roman" panose="02020603050405020304" pitchFamily="18" charset="0"/>
              </a:rPr>
              <a:t>И</a:t>
            </a:r>
          </a:p>
          <a:p>
            <a:r>
              <a:rPr lang="ru-RU" altLang="ru-RU" sz="4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ea typeface="Calibri" pitchFamily="34" charset="0"/>
                <a:cs typeface="Times New Roman" panose="02020603050405020304" pitchFamily="18" charset="0"/>
              </a:rPr>
              <a:t>Л</a:t>
            </a:r>
          </a:p>
          <a:p>
            <a:r>
              <a:rPr lang="ru-RU" altLang="ru-RU" sz="4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ea typeface="Calibri" pitchFamily="34" charset="0"/>
                <a:cs typeface="Times New Roman" panose="02020603050405020304" pitchFamily="18" charset="0"/>
              </a:rPr>
              <a:t>В</a:t>
            </a:r>
          </a:p>
          <a:p>
            <a:r>
              <a:rPr lang="ru-RU" altLang="ru-RU" sz="4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ea typeface="Calibri" pitchFamily="34" charset="0"/>
                <a:cs typeface="Times New Roman" panose="02020603050405020304" pitchFamily="18" charset="0"/>
              </a:rPr>
              <a:t>О</a:t>
            </a:r>
          </a:p>
          <a:p>
            <a:r>
              <a:rPr lang="ru-RU" altLang="ru-RU" sz="4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ea typeface="Calibri" pitchFamily="34" charset="0"/>
                <a:cs typeface="Times New Roman" panose="02020603050405020304" pitchFamily="18" charset="0"/>
              </a:rPr>
              <a:t>Р</a:t>
            </a:r>
          </a:p>
          <a:p>
            <a:r>
              <a:rPr lang="ru-RU" altLang="ru-RU" sz="4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ea typeface="Calibri" pitchFamily="34" charset="0"/>
                <a:cs typeface="Times New Roman" panose="02020603050405020304" pitchFamily="18" charset="0"/>
              </a:rPr>
              <a:t>д</a:t>
            </a:r>
          </a:p>
          <a:p>
            <a:endParaRPr lang="ru-RU" altLang="ru-RU" dirty="0">
              <a:ea typeface="Calibri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2962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406</TotalTime>
  <Words>382</Words>
  <Application>Microsoft Office PowerPoint</Application>
  <PresentationFormat>Широкоэкранный</PresentationFormat>
  <Paragraphs>187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Arial</vt:lpstr>
      <vt:lpstr>Bookman Old Style</vt:lpstr>
      <vt:lpstr>Calibri</vt:lpstr>
      <vt:lpstr>Calibri Light</vt:lpstr>
      <vt:lpstr>Tahoma</vt:lpstr>
      <vt:lpstr>Times New Roman</vt:lpstr>
      <vt:lpstr>Wingdings</vt:lpstr>
      <vt:lpstr>Тема Office</vt:lpstr>
      <vt:lpstr>Религиозные   праздники</vt:lpstr>
      <vt:lpstr>Словари:</vt:lpstr>
      <vt:lpstr>Мировые религиозные культуры</vt:lpstr>
      <vt:lpstr>Презентация PowerPoint</vt:lpstr>
      <vt:lpstr>Христианство</vt:lpstr>
      <vt:lpstr>Иудаизм</vt:lpstr>
      <vt:lpstr>Ислам</vt:lpstr>
      <vt:lpstr>Буддизм</vt:lpstr>
      <vt:lpstr>Презентация PowerPoint</vt:lpstr>
      <vt:lpstr>Сегодня на уроке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Религиозные праздники</dc:title>
  <dc:creator>Светлана Душенина</dc:creator>
  <cp:lastModifiedBy>Светлана Душенина</cp:lastModifiedBy>
  <cp:revision>24</cp:revision>
  <dcterms:created xsi:type="dcterms:W3CDTF">2016-04-10T17:12:13Z</dcterms:created>
  <dcterms:modified xsi:type="dcterms:W3CDTF">2016-04-11T20:08:59Z</dcterms:modified>
</cp:coreProperties>
</file>