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59" r:id="rId5"/>
    <p:sldId id="260" r:id="rId6"/>
    <p:sldId id="264" r:id="rId7"/>
    <p:sldId id="262" r:id="rId8"/>
    <p:sldId id="263" r:id="rId9"/>
    <p:sldId id="265" r:id="rId10"/>
    <p:sldId id="266" r:id="rId11"/>
    <p:sldId id="275" r:id="rId12"/>
    <p:sldId id="277" r:id="rId13"/>
    <p:sldId id="279" r:id="rId14"/>
    <p:sldId id="268" r:id="rId15"/>
    <p:sldId id="270" r:id="rId16"/>
    <p:sldId id="272" r:id="rId17"/>
    <p:sldId id="273" r:id="rId18"/>
    <p:sldId id="274" r:id="rId19"/>
    <p:sldId id="276" r:id="rId20"/>
    <p:sldId id="280" r:id="rId21"/>
    <p:sldId id="281" r:id="rId22"/>
    <p:sldId id="269" r:id="rId23"/>
    <p:sldId id="271" r:id="rId24"/>
    <p:sldId id="283" r:id="rId25"/>
    <p:sldId id="28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Tm="6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Tm="6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kirov.ru/news/15020-kak-sdelat-pokrasit-pashalnye-yaytsa" TargetMode="External"/><Relationship Id="rId7" Type="http://schemas.openxmlformats.org/officeDocument/2006/relationships/hyperlink" Target="http://ria.ru/spravka/20130325/928577182.html" TargetMode="External"/><Relationship Id="rId2" Type="http://schemas.openxmlformats.org/officeDocument/2006/relationships/hyperlink" Target="http://gordonua.com/publications/krashenki-kapanki-pisanki-chto-oznachayut-uzory-na-pashalnyh-yaycah-75577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teshka.ru/istoriya-pashi-vozniknoveniye-traditsii-video-kakogo-chisla-pasha-v-2014-godu" TargetMode="External"/><Relationship Id="rId5" Type="http://schemas.openxmlformats.org/officeDocument/2006/relationships/hyperlink" Target="http://zhenomaniya.ru/articles/show/pasha-istoriya-prazdnika-i-traditsii" TargetMode="External"/><Relationship Id="rId4" Type="http://schemas.openxmlformats.org/officeDocument/2006/relationships/hyperlink" Target="https://ru.wikipedia.org/wiki/%D0%9F%D0%B0%D1%81%D1%85%D0%B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Основы мировых религиозных культур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645024"/>
            <a:ext cx="7264896" cy="280831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Праздники в религиях мира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Учитель начальных классов</a:t>
            </a:r>
          </a:p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ГБОУ школа №339</a:t>
            </a:r>
          </a:p>
          <a:p>
            <a:r>
              <a:rPr lang="ru-RU" dirty="0" err="1" smtClean="0">
                <a:solidFill>
                  <a:schemeClr val="accent4">
                    <a:lumMod val="75000"/>
                  </a:schemeClr>
                </a:solidFill>
              </a:rPr>
              <a:t>Самуйлова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 Татьяна Юрьевна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5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1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1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1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778098"/>
          </a:xfrm>
        </p:spPr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Католическая  ПАСХА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124744"/>
            <a:ext cx="4100264" cy="5001419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Ритуальная еда </a:t>
            </a:r>
          </a:p>
          <a:p>
            <a:pPr>
              <a:buNone/>
            </a:pPr>
            <a:r>
              <a:rPr lang="ru-RU" sz="2400" u="sng" dirty="0" smtClean="0"/>
              <a:t>Символ</a:t>
            </a:r>
            <a:r>
              <a:rPr lang="ru-RU" sz="2400" dirty="0" smtClean="0"/>
              <a:t>  пасхального праздника - крашеные яйца. Готовят и мясные блюда (свинину, ягнятину), а также сдобный хлеб. </a:t>
            </a:r>
          </a:p>
          <a:p>
            <a:pPr>
              <a:buNone/>
            </a:pPr>
            <a:r>
              <a:rPr lang="ru-RU" sz="2400" dirty="0" smtClean="0"/>
              <a:t>Но на Западе все больше отдают предпочтение не настоящим, а шоколадным яйцам или сувенирам в виде пасхальных яиц. </a:t>
            </a:r>
            <a:br>
              <a:rPr lang="ru-RU" sz="2400" dirty="0" smtClean="0"/>
            </a:br>
            <a:r>
              <a:rPr lang="ru-RU" sz="2400" dirty="0" smtClean="0"/>
              <a:t> Во многих европейских странах (а особенно в Германии) популярным пасхальным персонажем стал кролик, который приносит пасхальные яйца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196753"/>
            <a:ext cx="4042792" cy="309634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2500" lnSpcReduction="20000"/>
          </a:bodyPr>
          <a:lstStyle/>
          <a:p>
            <a:r>
              <a:rPr lang="ru-RU" sz="2400" dirty="0" smtClean="0"/>
              <a:t>Название праздника восходит к еврейскому "</a:t>
            </a:r>
            <a:r>
              <a:rPr lang="ru-RU" sz="2400" dirty="0" err="1" smtClean="0"/>
              <a:t>песах</a:t>
            </a:r>
            <a:r>
              <a:rPr lang="ru-RU" sz="2400" dirty="0" smtClean="0"/>
              <a:t>" (Пасха): еврейская Пасха, посвященная избавлению  Израиля  от       египетского рабства. В христианском понимании Пасха символизирует собой избавление от зла и начало новой жизни. </a:t>
            </a:r>
            <a:endParaRPr lang="ru-RU" sz="2400" dirty="0"/>
          </a:p>
        </p:txBody>
      </p:sp>
      <p:pic>
        <p:nvPicPr>
          <p:cNvPr id="1028" name="Picture 4" descr="C:\Users\Леша\Desktop\Танюшечкина\картинка на урок\яйца и зайцы и куличи с пасхой\заяц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3933056"/>
            <a:ext cx="4296862" cy="268198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2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2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2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2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200"/>
                            </p:stCondLst>
                            <p:childTnLst>
                              <p:par>
                                <p:cTn id="3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Православная   ПАСХА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68761"/>
            <a:ext cx="4038600" cy="720080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Свое название день Воскресения Иисуса Христа получил от еврейского праздника Пасхи (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Песах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), посвященного исходу израильтян из Египта и освобождению их от рабства. Заимствование названия иудейского праздника объясняется тем, что все трагические события земной жизни Иисуса Христа произошли перед еврейской Пасхой, а Его Воскресение – в ночь на Пасху. </a:t>
            </a:r>
          </a:p>
          <a:p>
            <a:endParaRPr lang="ru-RU" dirty="0"/>
          </a:p>
        </p:txBody>
      </p:sp>
      <p:pic>
        <p:nvPicPr>
          <p:cNvPr id="1027" name="Picture 3" descr="C:\Users\Леша\Desktop\Танюшечкина\картинка на урок\яйца и зайцы и куличи с пасхой\кулич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086" y="2132856"/>
            <a:ext cx="4488914" cy="389039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0"/>
            <a:ext cx="7427168" cy="10527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Пасхальные традиции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64088" y="1124745"/>
            <a:ext cx="3600400" cy="4320480"/>
          </a:xfrm>
        </p:spPr>
        <p:txBody>
          <a:bodyPr/>
          <a:lstStyle/>
          <a:p>
            <a:r>
              <a:rPr lang="ru-RU" b="1" dirty="0" smtClean="0"/>
              <a:t>Пасхальное богослужение</a:t>
            </a:r>
            <a:endParaRPr lang="ru-RU" dirty="0" smtClean="0"/>
          </a:p>
          <a:p>
            <a:r>
              <a:rPr lang="ru-RU" b="1" dirty="0" smtClean="0"/>
              <a:t>Пасхальный огонь</a:t>
            </a:r>
          </a:p>
          <a:p>
            <a:r>
              <a:rPr lang="ru-RU" b="1" dirty="0" smtClean="0"/>
              <a:t>Пасхальная трапеза</a:t>
            </a:r>
          </a:p>
          <a:p>
            <a:r>
              <a:rPr lang="ru-RU" b="1" dirty="0" smtClean="0"/>
              <a:t>Пасхальный крестный ход</a:t>
            </a:r>
          </a:p>
          <a:p>
            <a:r>
              <a:rPr lang="ru-RU" b="1" dirty="0" smtClean="0"/>
              <a:t>Пасхальный звон</a:t>
            </a:r>
          </a:p>
          <a:p>
            <a:endParaRPr lang="ru-RU" dirty="0"/>
          </a:p>
        </p:txBody>
      </p:sp>
      <p:pic>
        <p:nvPicPr>
          <p:cNvPr id="2050" name="Picture 2" descr="C:\Users\Леша\Desktop\Танюшечкина\картинка на урок\крестный ход\крестный ход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4038600" cy="2695766"/>
          </a:xfrm>
          <a:prstGeom prst="rect">
            <a:avLst/>
          </a:prstGeom>
          <a:noFill/>
        </p:spPr>
      </p:pic>
      <p:pic>
        <p:nvPicPr>
          <p:cNvPr id="2051" name="Picture 3" descr="C:\Users\Леша\Desktop\Танюшечкина\картинка на урок\крестный ход\крестный ход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61048"/>
            <a:ext cx="5119593" cy="2623792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3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3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643192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Легенда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1196752"/>
            <a:ext cx="4042792" cy="504056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Обычай красить яйца связывают с Марией Магдалиной, которая, узнав о Воскресении Иисуса Христа, пришла к императору Тиберию и подала ему яйцо с возгласом “Христос Воскрес!”. Император усомнился в этом: «В это так же трудно поверить, как в то, что это белое яйцо может стать красным!» И в тот же момент белое яйцо стало алым. </a:t>
            </a:r>
          </a:p>
          <a:p>
            <a:endParaRPr lang="ru-RU" dirty="0"/>
          </a:p>
        </p:txBody>
      </p:sp>
      <p:pic>
        <p:nvPicPr>
          <p:cNvPr id="5" name="Picture 5" descr="http://im3-tub-ru.yandex.net/i?id=72354086-54-72&amp;n=2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340768"/>
            <a:ext cx="3168352" cy="2376264"/>
          </a:xfrm>
          <a:prstGeom prst="rect">
            <a:avLst/>
          </a:prstGeom>
          <a:noFill/>
        </p:spPr>
      </p:pic>
      <p:pic>
        <p:nvPicPr>
          <p:cNvPr id="6" name="Picture 3" descr="C:\Users\Леша\Desktop\Танюшечкина\картинка на урок\яйца и зайцы и куличи с пасхой\яйца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789040"/>
            <a:ext cx="3276104" cy="245707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Пасхальные яйца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sz="3200" b="1" i="1" u="sng" dirty="0" err="1" smtClean="0">
                <a:solidFill>
                  <a:srgbClr val="FF0000"/>
                </a:solidFill>
              </a:rPr>
              <a:t>Писанки</a:t>
            </a:r>
            <a:r>
              <a:rPr lang="ru-RU" sz="3200" b="1" i="1" u="sng" dirty="0" smtClean="0">
                <a:solidFill>
                  <a:srgbClr val="FF0000"/>
                </a:solidFill>
              </a:rPr>
              <a:t> </a:t>
            </a:r>
            <a:r>
              <a:rPr lang="ru-RU" sz="3200" dirty="0" smtClean="0"/>
              <a:t>- </a:t>
            </a:r>
            <a:r>
              <a:rPr lang="ru-RU" dirty="0" smtClean="0"/>
              <a:t>сырые яйца , расписанные различными орнаментами и узорами. Они предназначались скорее для дарения, а НЕ ДЛЯ ЕДЫ. Такие яйца хранили на самых видных местах в доме и ставили перед иконами.</a:t>
            </a:r>
            <a:endParaRPr lang="ru-RU" b="1" i="1" u="sng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83302"/>
            <a:ext cx="4038600" cy="415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Пасхальные яйца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3200" b="1" i="1" u="sng" dirty="0" err="1" smtClean="0">
                <a:solidFill>
                  <a:srgbClr val="FF0000"/>
                </a:solidFill>
              </a:rPr>
              <a:t>Крашенки</a:t>
            </a:r>
            <a:r>
              <a:rPr lang="ru-RU" dirty="0" smtClean="0"/>
              <a:t> - самые простые пасхальные яйца. Они варятся вкрутую или всмятку и окрашиваются в различные однотонные цвета, без нанесения узоров. </a:t>
            </a:r>
          </a:p>
          <a:p>
            <a:endParaRPr lang="ru-RU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66643"/>
            <a:ext cx="4146931" cy="353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Пасхальные яйца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3600" b="1" i="1" u="sng" dirty="0" err="1" smtClean="0">
                <a:solidFill>
                  <a:srgbClr val="FF0000"/>
                </a:solidFill>
              </a:rPr>
              <a:t>Малеванки</a:t>
            </a:r>
            <a:r>
              <a:rPr lang="ru-RU" dirty="0" smtClean="0"/>
              <a:t> – это название яиц  образовалось от слова малевать. Такие яйца расписывают придуманными узорами, используя при этом краски.</a:t>
            </a:r>
          </a:p>
          <a:p>
            <a:endParaRPr lang="ru-RU" dirty="0"/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75" y="2204864"/>
            <a:ext cx="4175625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Пасхальные яйца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3600" b="1" i="1" u="sng" dirty="0" err="1" smtClean="0">
                <a:solidFill>
                  <a:srgbClr val="FF0000"/>
                </a:solidFill>
              </a:rPr>
              <a:t>Драпанки</a:t>
            </a:r>
            <a:r>
              <a:rPr lang="ru-RU" dirty="0" smtClean="0"/>
              <a:t> – это весьма необычный вид росписи яиц. На такие яйца наносили рисунок после окрашивания в краске, процарапывая узоры металлическими стержнями.</a:t>
            </a:r>
          </a:p>
          <a:p>
            <a:endParaRPr lang="ru-RU" dirty="0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Пасхальные яйца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sz="3600" b="1" i="1" u="sng" dirty="0" err="1" smtClean="0">
                <a:solidFill>
                  <a:srgbClr val="FF0000"/>
                </a:solidFill>
              </a:rPr>
              <a:t>Крапанки</a:t>
            </a:r>
            <a:r>
              <a:rPr lang="ru-RU" sz="3600" b="1" i="1" u="sng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– это яйца с разноцветными крапинками, полосками или пятнами. Сначала эти яйца красят в один цвет, а когда они остывают, на них наносят капли горячего воска и опускают в раствор другого цвета.</a:t>
            </a:r>
          </a:p>
          <a:p>
            <a:endParaRPr lang="ru-RU" dirty="0"/>
          </a:p>
        </p:txBody>
      </p:sp>
      <p:pic>
        <p:nvPicPr>
          <p:cNvPr id="5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424847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7499176" cy="41805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692696"/>
            <a:ext cx="4028256" cy="6048671"/>
          </a:xfrm>
        </p:spPr>
        <p:txBody>
          <a:bodyPr>
            <a:noAutofit/>
          </a:bodyPr>
          <a:lstStyle/>
          <a:p>
            <a:r>
              <a:rPr lang="ru-RU" sz="1800" dirty="0" smtClean="0"/>
              <a:t>БЕЛЫЙ – чистота</a:t>
            </a:r>
            <a:br>
              <a:rPr lang="ru-RU" sz="1800" dirty="0" smtClean="0"/>
            </a:br>
            <a:r>
              <a:rPr lang="ru-RU" sz="1800" dirty="0" smtClean="0"/>
              <a:t>КРАСНЫЙ – любовь, пробуждающаяся природа</a:t>
            </a:r>
            <a:br>
              <a:rPr lang="ru-RU" sz="1800" dirty="0" smtClean="0"/>
            </a:br>
            <a:r>
              <a:rPr lang="ru-RU" sz="1800" dirty="0" smtClean="0"/>
              <a:t>ЧЕРНЫЙ – мужество, переход от зимы к весне</a:t>
            </a:r>
            <a:br>
              <a:rPr lang="ru-RU" sz="1800" dirty="0" smtClean="0"/>
            </a:br>
            <a:r>
              <a:rPr lang="ru-RU" sz="1800" dirty="0" smtClean="0"/>
              <a:t>ЖЕЛТЫЙ – солнце</a:t>
            </a:r>
            <a:br>
              <a:rPr lang="ru-RU" sz="1800" dirty="0" smtClean="0"/>
            </a:br>
            <a:r>
              <a:rPr lang="ru-RU" sz="1800" dirty="0" smtClean="0"/>
              <a:t>СИНИЙ – свобода</a:t>
            </a:r>
            <a:br>
              <a:rPr lang="ru-RU" sz="1800" dirty="0" smtClean="0"/>
            </a:br>
            <a:r>
              <a:rPr lang="ru-RU" sz="1800" dirty="0" smtClean="0"/>
              <a:t>КОРИЧНЕВЫЙ – трудолюбие</a:t>
            </a:r>
            <a:br>
              <a:rPr lang="ru-RU" sz="1800" dirty="0" smtClean="0"/>
            </a:br>
            <a:r>
              <a:rPr lang="ru-RU" sz="1800" dirty="0" smtClean="0"/>
              <a:t>ОРАНЖЕВЫЙ – духовность</a:t>
            </a:r>
            <a:br>
              <a:rPr lang="ru-RU" sz="1800" dirty="0" smtClean="0"/>
            </a:br>
            <a:r>
              <a:rPr lang="ru-RU" sz="1800" dirty="0" smtClean="0"/>
              <a:t>ЗЕЛЕНЫЙ – долголетие</a:t>
            </a:r>
            <a:br>
              <a:rPr lang="ru-RU" sz="1800" dirty="0" smtClean="0"/>
            </a:br>
            <a:r>
              <a:rPr lang="ru-RU" sz="1800" dirty="0" smtClean="0"/>
              <a:t>(</a:t>
            </a:r>
            <a:r>
              <a:rPr lang="ru-RU" sz="1800" dirty="0" err="1" smtClean="0"/>
              <a:t>писанки</a:t>
            </a:r>
            <a:r>
              <a:rPr lang="ru-RU" sz="1800" dirty="0" smtClean="0"/>
              <a:t> на зеленом фоне использовались для </a:t>
            </a:r>
            <a:r>
              <a:rPr lang="ru-RU" sz="1800" dirty="0" err="1" smtClean="0"/>
              <a:t>целительства</a:t>
            </a:r>
            <a:r>
              <a:rPr lang="ru-RU" sz="1800" dirty="0" smtClean="0"/>
              <a:t>)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УЗОРЫ :</a:t>
            </a:r>
            <a:br>
              <a:rPr lang="ru-RU" sz="1800" dirty="0" smtClean="0"/>
            </a:br>
            <a:r>
              <a:rPr lang="ru-RU" sz="1800" dirty="0" smtClean="0"/>
              <a:t>Квадрат – поле</a:t>
            </a:r>
            <a:br>
              <a:rPr lang="ru-RU" sz="1800" dirty="0" smtClean="0"/>
            </a:br>
            <a:r>
              <a:rPr lang="ru-RU" sz="1800" dirty="0" smtClean="0"/>
              <a:t>Сеточка – судьба</a:t>
            </a:r>
            <a:br>
              <a:rPr lang="ru-RU" sz="1800" dirty="0" smtClean="0"/>
            </a:br>
            <a:r>
              <a:rPr lang="ru-RU" sz="1800" dirty="0" smtClean="0"/>
              <a:t>Голубь – душа</a:t>
            </a:r>
            <a:br>
              <a:rPr lang="ru-RU" sz="1800" dirty="0" smtClean="0"/>
            </a:br>
            <a:r>
              <a:rPr lang="ru-RU" sz="1800" dirty="0" smtClean="0"/>
              <a:t>Волнистая линия – вода</a:t>
            </a:r>
            <a:br>
              <a:rPr lang="ru-RU" sz="1800" dirty="0" smtClean="0"/>
            </a:br>
            <a:r>
              <a:rPr lang="ru-RU" sz="1800" dirty="0" smtClean="0"/>
              <a:t>Точечки, ягодки – плодородие</a:t>
            </a:r>
            <a:br>
              <a:rPr lang="ru-RU" sz="1800" dirty="0" smtClean="0"/>
            </a:br>
            <a:r>
              <a:rPr lang="ru-RU" sz="1800" dirty="0" smtClean="0"/>
              <a:t>Дубовые листочки – сила</a:t>
            </a:r>
            <a:br>
              <a:rPr lang="ru-RU" sz="1800" dirty="0" smtClean="0"/>
            </a:br>
            <a:r>
              <a:rPr lang="ru-RU" sz="1800" dirty="0" smtClean="0"/>
              <a:t>Сосна – здоровье</a:t>
            </a:r>
            <a:endParaRPr lang="ru-RU" sz="1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60032" y="980728"/>
            <a:ext cx="3826768" cy="460851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При росписи широко использовали знаки – символы, например:</a:t>
            </a:r>
          </a:p>
          <a:p>
            <a:pPr lvl="0"/>
            <a:r>
              <a:rPr lang="ru-RU" dirty="0" smtClean="0"/>
              <a:t>точка -  начало начал, семена будущей жизни;</a:t>
            </a:r>
          </a:p>
          <a:p>
            <a:pPr lvl="0"/>
            <a:r>
              <a:rPr lang="ru-RU" dirty="0" smtClean="0"/>
              <a:t>круг -  солнце, символ жизни;</a:t>
            </a:r>
          </a:p>
          <a:p>
            <a:pPr lvl="0"/>
            <a:r>
              <a:rPr lang="ru-RU" dirty="0" smtClean="0"/>
              <a:t>ёлочка -  символ здоровья;</a:t>
            </a:r>
          </a:p>
          <a:p>
            <a:pPr lvl="0"/>
            <a:r>
              <a:rPr lang="ru-RU" dirty="0" smtClean="0"/>
              <a:t>барашек -  символ благополучия;</a:t>
            </a:r>
          </a:p>
          <a:p>
            <a:pPr lvl="0"/>
            <a:r>
              <a:rPr lang="ru-RU" dirty="0" smtClean="0"/>
              <a:t>конь -  символ солнца;</a:t>
            </a:r>
          </a:p>
          <a:p>
            <a:pPr lvl="0"/>
            <a:r>
              <a:rPr lang="ru-RU" dirty="0" smtClean="0"/>
              <a:t>олень -  символ нарождающейся жизни.</a:t>
            </a:r>
          </a:p>
          <a:p>
            <a:endParaRPr lang="ru-RU" dirty="0"/>
          </a:p>
        </p:txBody>
      </p:sp>
    </p:spTree>
  </p:cSld>
  <p:clrMapOvr>
    <a:masterClrMapping/>
  </p:clrMapOvr>
  <p:transition spd="med" advTm="6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Леша\Desktop\Танюшечкина\картинка на урок\крестный ход\крестный ход6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54494" y="0"/>
            <a:ext cx="4889506" cy="3587675"/>
          </a:xfrm>
          <a:prstGeom prst="rect">
            <a:avLst/>
          </a:prstGeom>
          <a:noFill/>
        </p:spPr>
      </p:pic>
      <p:pic>
        <p:nvPicPr>
          <p:cNvPr id="5123" name="Picture 3" descr="C:\Users\Леша\Desktop\Танюшечкина\картинка на урок\крестный ход\крестный ход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0"/>
            <a:ext cx="3384376" cy="2376264"/>
          </a:xfrm>
          <a:prstGeom prst="rect">
            <a:avLst/>
          </a:prstGeom>
          <a:noFill/>
        </p:spPr>
      </p:pic>
      <p:pic>
        <p:nvPicPr>
          <p:cNvPr id="5124" name="Picture 4" descr="C:\Users\Леша\Desktop\Танюшечкина\картинка на урок\крестный ход\крестный ход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3789040"/>
            <a:ext cx="3804675" cy="2808312"/>
          </a:xfrm>
          <a:prstGeom prst="rect">
            <a:avLst/>
          </a:prstGeom>
          <a:noFill/>
        </p:spPr>
      </p:pic>
      <p:pic>
        <p:nvPicPr>
          <p:cNvPr id="5125" name="Picture 5" descr="C:\Users\Леша\Desktop\Танюшечкина\картинка на урок\крестный ход\пасх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636912"/>
            <a:ext cx="4716016" cy="3839273"/>
          </a:xfrm>
          <a:prstGeom prst="rect">
            <a:avLst/>
          </a:prstGeom>
          <a:noFill/>
        </p:spPr>
      </p:pic>
      <p:pic>
        <p:nvPicPr>
          <p:cNvPr id="2" name="06. Богоявленский патриарший собор в Елохове. Благовест. Пасхальный трезво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779912" y="191683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155" decel="100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155" decel="100000"/>
                                        <p:tgtEl>
                                          <p:spTgt spid="512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155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155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6420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narodnik.net.ua/image/min_img_77448913783284440767232269592679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56992"/>
            <a:ext cx="3810000" cy="3390900"/>
          </a:xfrm>
          <a:prstGeom prst="rect">
            <a:avLst/>
          </a:prstGeom>
          <a:noFill/>
        </p:spPr>
      </p:pic>
      <p:pic>
        <p:nvPicPr>
          <p:cNvPr id="36866" name="Picture 2" descr="http://narodnik.net.ua/image/min_img_7288382910017945963378612036023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0"/>
            <a:ext cx="4508351" cy="3312368"/>
          </a:xfrm>
          <a:prstGeom prst="rect">
            <a:avLst/>
          </a:prstGeom>
          <a:noFill/>
        </p:spPr>
      </p:pic>
      <p:pic>
        <p:nvPicPr>
          <p:cNvPr id="36868" name="Picture 4" descr="http://narodnik.net.ua/image/min_img_8969176494702593296170788904835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3495310"/>
            <a:ext cx="3445371" cy="3174049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139136" cy="1440160"/>
          </a:xfrm>
        </p:spPr>
        <p:txBody>
          <a:bodyPr>
            <a:normAutofit/>
          </a:bodyPr>
          <a:lstStyle/>
          <a:p>
            <a:r>
              <a:rPr lang="ru-RU" sz="6600" dirty="0" smtClean="0"/>
              <a:t>СПАСИБО ЗА УРОК</a:t>
            </a:r>
            <a:endParaRPr lang="ru-RU" sz="6600" dirty="0"/>
          </a:p>
        </p:txBody>
      </p:sp>
      <p:pic>
        <p:nvPicPr>
          <p:cNvPr id="37890" name="Picture 2" descr="C:\Users\Леша\Desktop\Танюшечкина\картинка на урок\яйца и зайцы и куличи с пасхой\яйца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72816"/>
            <a:ext cx="4176464" cy="3270315"/>
          </a:xfrm>
          <a:prstGeom prst="rect">
            <a:avLst/>
          </a:prstGeom>
          <a:noFill/>
        </p:spPr>
      </p:pic>
      <p:pic>
        <p:nvPicPr>
          <p:cNvPr id="37891" name="Picture 3" descr="C:\Users\Леша\Desktop\Танюшечкина\картинка на урок\яйца и зайцы и куличи с пасхой\яйца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844824"/>
            <a:ext cx="4067944" cy="4639038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9"/>
            <a:ext cx="324036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err="1" smtClean="0">
                <a:solidFill>
                  <a:srgbClr val="FF0000"/>
                </a:solidFill>
              </a:rPr>
              <a:t>Писанки</a:t>
            </a:r>
            <a:r>
              <a:rPr lang="ru-RU" sz="2000" b="1" i="1" u="sng" dirty="0" smtClean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- </a:t>
            </a:r>
            <a:r>
              <a:rPr lang="ru-RU" dirty="0" smtClean="0"/>
              <a:t>сырые яйца , расписанные различными орнаментами и узорами. Они предназначались скорее для дарения, а НЕ ДЛЯ ЕДЫ. Такие яйца хранили на самых видных местах в доме и ставили перед иконами.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0"/>
            <a:ext cx="2495904" cy="2570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852936"/>
            <a:ext cx="2448272" cy="2516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11560" y="4797152"/>
            <a:ext cx="316835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u="sng" dirty="0" err="1" smtClean="0">
                <a:solidFill>
                  <a:srgbClr val="FF0000"/>
                </a:solidFill>
              </a:rPr>
              <a:t>Крашенки</a:t>
            </a:r>
            <a:r>
              <a:rPr lang="ru-RU" dirty="0" smtClean="0"/>
              <a:t> - самые простые пасхальные яйца. Они варятся вкрутую или всмятку и окрашиваются в различные однотонные цвета, без нанесения узоров.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767736" y="2852936"/>
            <a:ext cx="2268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err="1" smtClean="0">
                <a:solidFill>
                  <a:srgbClr val="FF0000"/>
                </a:solidFill>
              </a:rPr>
              <a:t>Крапанки</a:t>
            </a:r>
            <a:r>
              <a:rPr lang="ru-RU" sz="2400" b="1" i="1" u="sng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– это яйца с разноцветными крапинками, полосками или пятнами. Сначала эти яйца красят в один цвет, а когда они остывают, на них наносят капли горячего воска и опускают в раствор другого цвета.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3312368" cy="2101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302433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err="1" smtClean="0">
                <a:solidFill>
                  <a:srgbClr val="FF0000"/>
                </a:solidFill>
              </a:rPr>
              <a:t>Драпанки</a:t>
            </a:r>
            <a:r>
              <a:rPr lang="ru-RU" dirty="0" smtClean="0"/>
              <a:t> – </a:t>
            </a:r>
            <a:r>
              <a:rPr lang="ru-RU" sz="2000" dirty="0" smtClean="0"/>
              <a:t>это весьма необычный вид росписи яиц. На такие яйца наносили рисунок после окрашивания в краске, процарапывая узоры металлическими стержнями.</a:t>
            </a:r>
            <a:endParaRPr lang="ru-RU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80"/>
            <a:ext cx="3730363" cy="279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3740664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3645024"/>
            <a:ext cx="4176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err="1" smtClean="0">
                <a:solidFill>
                  <a:srgbClr val="FF0000"/>
                </a:solidFill>
              </a:rPr>
              <a:t>Малеванки</a:t>
            </a:r>
            <a:r>
              <a:rPr lang="ru-RU" dirty="0" smtClean="0"/>
              <a:t> – </a:t>
            </a:r>
            <a:r>
              <a:rPr lang="ru-RU" sz="2400" dirty="0" smtClean="0"/>
              <a:t>это название яиц  образовалось от слова малевать. Такие яйца расписывают придуманными узорами, используя при этом краски</a:t>
            </a:r>
            <a:r>
              <a:rPr lang="ru-RU" dirty="0" smtClean="0"/>
              <a:t>.</a:t>
            </a:r>
          </a:p>
        </p:txBody>
      </p:sp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ЕТСКАЯ ПАСХАЛЬНАЯ ПЕСЕНК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7544" y="350658"/>
            <a:ext cx="7776864" cy="583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616017"/>
      </p:ext>
    </p:extLst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6450"/>
          </a:xfrm>
        </p:spPr>
        <p:txBody>
          <a:bodyPr>
            <a:normAutofit/>
          </a:bodyPr>
          <a:lstStyle/>
          <a:p>
            <a:r>
              <a:rPr lang="ru-RU" dirty="0" smtClean="0"/>
              <a:t>Информационные источники</a:t>
            </a:r>
            <a:br>
              <a:rPr lang="ru-RU" dirty="0" smtClean="0"/>
            </a:br>
            <a:r>
              <a:rPr lang="ru-RU" sz="1400" dirty="0" smtClean="0"/>
              <a:t>1.</a:t>
            </a:r>
            <a:r>
              <a:rPr lang="en-US" sz="1400" dirty="0"/>
              <a:t> </a:t>
            </a:r>
            <a:r>
              <a:rPr lang="en-US" sz="1400" dirty="0">
                <a:hlinkClick r:id="rId2"/>
              </a:rPr>
              <a:t>http://</a:t>
            </a:r>
            <a:r>
              <a:rPr lang="en-US" sz="1400" dirty="0" smtClean="0">
                <a:hlinkClick r:id="rId2"/>
              </a:rPr>
              <a:t>gordonua.com/publications/krashenki-kapanki-pisanki-chto-oznachayut-uzory-na-pashalnyh-yaycah-75577.html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2.</a:t>
            </a:r>
            <a:r>
              <a:rPr lang="en-US" sz="1400" dirty="0"/>
              <a:t> </a:t>
            </a:r>
            <a:r>
              <a:rPr lang="en-US" sz="1400" dirty="0">
                <a:hlinkClick r:id="rId3"/>
              </a:rPr>
              <a:t>http://</a:t>
            </a:r>
            <a:r>
              <a:rPr lang="en-US" sz="1400" dirty="0" smtClean="0">
                <a:hlinkClick r:id="rId3"/>
              </a:rPr>
              <a:t>www.ikirov.ru/news/15020-kak-sdelat-pokrasit-pashalnye-yaytsa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3.</a:t>
            </a:r>
            <a:r>
              <a:rPr lang="en-US" sz="1400" dirty="0" smtClean="0"/>
              <a:t> </a:t>
            </a:r>
            <a:r>
              <a:rPr lang="en-US" sz="1400" dirty="0">
                <a:hlinkClick r:id="rId4"/>
              </a:rPr>
              <a:t>https://ru.wikipedia.org/wiki/%</a:t>
            </a:r>
            <a:r>
              <a:rPr lang="en-US" sz="1400" dirty="0" smtClean="0">
                <a:hlinkClick r:id="rId4"/>
              </a:rPr>
              <a:t>D0%9F%D0%B0%D1%81%D1%85%D0%B0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4.</a:t>
            </a:r>
            <a:r>
              <a:rPr lang="en-US" sz="1400" dirty="0" smtClean="0"/>
              <a:t> </a:t>
            </a:r>
            <a:r>
              <a:rPr lang="en-US" sz="1400" dirty="0"/>
              <a:t>http://f-journal.ru/paskha-istoriya-tradicii</a:t>
            </a:r>
            <a:r>
              <a:rPr lang="en-US" sz="1400" dirty="0" smtClean="0"/>
              <a:t>/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5.</a:t>
            </a:r>
            <a:r>
              <a:rPr lang="en-US" sz="1400" dirty="0"/>
              <a:t> </a:t>
            </a:r>
            <a:r>
              <a:rPr lang="en-US" sz="1400" dirty="0">
                <a:hlinkClick r:id="rId5"/>
              </a:rPr>
              <a:t>http://</a:t>
            </a:r>
            <a:r>
              <a:rPr lang="en-US" sz="1400" dirty="0" smtClean="0">
                <a:hlinkClick r:id="rId5"/>
              </a:rPr>
              <a:t>zhenomaniya.ru/articles/show/pasha-istoriya-prazdnika-i-traditsii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6.</a:t>
            </a:r>
            <a:r>
              <a:rPr lang="en-US" sz="1400" dirty="0"/>
              <a:t> </a:t>
            </a:r>
            <a:r>
              <a:rPr lang="en-US" sz="1400" dirty="0">
                <a:hlinkClick r:id="rId6"/>
              </a:rPr>
              <a:t>http://</a:t>
            </a:r>
            <a:r>
              <a:rPr lang="en-US" sz="1400" dirty="0" smtClean="0">
                <a:hlinkClick r:id="rId6"/>
              </a:rPr>
              <a:t>steshka.ru/istoriya-pashi-vozniknoveniye-traditsii-video-kakogo-chisla-pasha-v-2014-godu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7.</a:t>
            </a:r>
            <a:r>
              <a:rPr lang="en-US" sz="1400" dirty="0"/>
              <a:t> </a:t>
            </a:r>
            <a:r>
              <a:rPr lang="en-US" sz="1400" dirty="0">
                <a:hlinkClick r:id="rId7"/>
              </a:rPr>
              <a:t>http://</a:t>
            </a:r>
            <a:r>
              <a:rPr lang="en-US" sz="1400" dirty="0" smtClean="0">
                <a:hlinkClick r:id="rId7"/>
              </a:rPr>
              <a:t>ria.ru/spravka/20130325/928577182.html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8.</a:t>
            </a:r>
            <a:r>
              <a:rPr lang="en-US" sz="1400"/>
              <a:t> https://ru.wikipedia.org/wiki/%D0%9F%D0%B5%D1%81%D0%B0%D1%85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4332794"/>
      </p:ext>
    </p:extLst>
  </p:cSld>
  <p:clrMapOvr>
    <a:masterClrMapping/>
  </p:clrMapOvr>
  <p:transition spd="med" advTm="6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Леша\Desktop\Танюшечкина\картинка на урок\крестный ход\крестный ход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904656" cy="3579826"/>
          </a:xfrm>
          <a:prstGeom prst="rect">
            <a:avLst/>
          </a:prstGeom>
          <a:noFill/>
        </p:spPr>
      </p:pic>
      <p:pic>
        <p:nvPicPr>
          <p:cNvPr id="2054" name="Picture 6" descr="C:\Users\Леша\Desktop\Танюшечкина\картинка на урок\яйца и зайцы и куличи с пасхой\пасха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3096" y="0"/>
            <a:ext cx="3650904" cy="4725144"/>
          </a:xfrm>
          <a:prstGeom prst="rect">
            <a:avLst/>
          </a:prstGeom>
          <a:noFill/>
        </p:spPr>
      </p:pic>
      <p:pic>
        <p:nvPicPr>
          <p:cNvPr id="2055" name="Picture 7" descr="C:\Users\Леша\Desktop\Танюшечкина\картинка на урок\яйца и зайцы и куличи с пасхой\кулич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5024"/>
            <a:ext cx="3059832" cy="3127708"/>
          </a:xfrm>
          <a:prstGeom prst="rect">
            <a:avLst/>
          </a:prstGeom>
          <a:noFill/>
        </p:spPr>
      </p:pic>
      <p:pic>
        <p:nvPicPr>
          <p:cNvPr id="2056" name="Picture 8" descr="C:\Users\Леша\Desktop\Танюшечкина\картинка на урок\яйца и зайцы и куличи с пасхой\заяц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84513" y="4005064"/>
            <a:ext cx="4559487" cy="2852936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еша\Desktop\Танюшечкина\картинка на урок\яйца и зайцы и куличи с пасхой\яйца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488160" cy="3140968"/>
          </a:xfrm>
          <a:prstGeom prst="rect">
            <a:avLst/>
          </a:prstGeom>
          <a:noFill/>
        </p:spPr>
      </p:pic>
      <p:pic>
        <p:nvPicPr>
          <p:cNvPr id="3075" name="Picture 3" descr="C:\Users\Леша\Desktop\Танюшечкина\картинка на урок\яйца и зайцы и куличи с пасхой\заяц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3140968"/>
            <a:ext cx="2316014" cy="1999531"/>
          </a:xfrm>
          <a:prstGeom prst="rect">
            <a:avLst/>
          </a:prstGeom>
          <a:noFill/>
        </p:spPr>
      </p:pic>
      <p:pic>
        <p:nvPicPr>
          <p:cNvPr id="3076" name="Picture 4" descr="C:\Users\Леша\Desktop\Танюшечкина\картинка на урок\яйца и зайцы и куличи с пасхой\заяц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212976"/>
            <a:ext cx="2771800" cy="1751074"/>
          </a:xfrm>
          <a:prstGeom prst="rect">
            <a:avLst/>
          </a:prstGeom>
          <a:noFill/>
        </p:spPr>
      </p:pic>
      <p:pic>
        <p:nvPicPr>
          <p:cNvPr id="3077" name="Picture 5" descr="C:\Users\Леша\Desktop\Танюшечкина\картинка на урок\яйца и зайцы и куличи с пасхой\пасха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0"/>
            <a:ext cx="3571875" cy="476250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Леша\Desktop\Танюшечкина\картинка на урок\яйца и зайцы и куличи с пасхой\заяц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628800"/>
            <a:ext cx="5061942" cy="2723600"/>
          </a:xfrm>
          <a:prstGeom prst="rect">
            <a:avLst/>
          </a:prstGeom>
          <a:noFill/>
        </p:spPr>
      </p:pic>
      <p:pic>
        <p:nvPicPr>
          <p:cNvPr id="4099" name="Picture 3" descr="C:\Users\Леша\Desktop\Танюшечкина\картинка на урок\яйца и зайцы и куличи с пасхой\яйца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1"/>
            <a:ext cx="3059832" cy="3933056"/>
          </a:xfrm>
          <a:prstGeom prst="rect">
            <a:avLst/>
          </a:prstGeom>
          <a:noFill/>
        </p:spPr>
      </p:pic>
      <p:pic>
        <p:nvPicPr>
          <p:cNvPr id="4101" name="Picture 5" descr="C:\Users\Леша\Desktop\Танюшечкина\картинка на урок\яйца и зайцы и куличи с пасхой\яйца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596" y="0"/>
            <a:ext cx="4475989" cy="3356992"/>
          </a:xfrm>
          <a:prstGeom prst="rect">
            <a:avLst/>
          </a:prstGeom>
          <a:noFill/>
        </p:spPr>
      </p:pic>
      <p:pic>
        <p:nvPicPr>
          <p:cNvPr id="7" name="Picture 7" descr="C:\Users\Леша\Desktop\Танюшечкина\картинка на урок\яйца и зайцы и куличи с пасхой\пасха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064" y="158626"/>
            <a:ext cx="3707904" cy="4917926"/>
          </a:xfrm>
          <a:prstGeom prst="rect">
            <a:avLst/>
          </a:prstGeom>
          <a:noFill/>
        </p:spPr>
      </p:pic>
      <p:pic>
        <p:nvPicPr>
          <p:cNvPr id="2" name="плясова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59632" y="477175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277 0.09283 L 0.00277 -0.2405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7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" presetClass="exit" presetSubtype="1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1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ntr" presetSubtype="2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73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9"/>
            <a:ext cx="7702624" cy="2088231"/>
          </a:xfrm>
        </p:spPr>
        <p:txBody>
          <a:bodyPr>
            <a:norm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ПАСХА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Что вы знаете об этом празднике ?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2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3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4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5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800"/>
                            </p:stCondLst>
                            <p:childTnLst>
                              <p:par>
                                <p:cTn id="17" presetID="4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Леша\Desktop\Танюшечкина\картинка на урок\Воскресение Христово\Христос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27784" cy="3645024"/>
          </a:xfrm>
          <a:prstGeom prst="rect">
            <a:avLst/>
          </a:prstGeom>
          <a:noFill/>
        </p:spPr>
      </p:pic>
      <p:pic>
        <p:nvPicPr>
          <p:cNvPr id="1027" name="Picture 3" descr="C:\Users\Леша\Desktop\Танюшечкина\картинка на урок\Воскресение Христово\Христос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0"/>
            <a:ext cx="2422525" cy="3618781"/>
          </a:xfrm>
          <a:prstGeom prst="rect">
            <a:avLst/>
          </a:prstGeom>
          <a:noFill/>
        </p:spPr>
      </p:pic>
      <p:pic>
        <p:nvPicPr>
          <p:cNvPr id="1028" name="Picture 4" descr="C:\Users\Леша\Desktop\Танюшечкина\картинка на урок\Воскресение Христово\Христос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0"/>
            <a:ext cx="3672408" cy="4563347"/>
          </a:xfrm>
          <a:prstGeom prst="rect">
            <a:avLst/>
          </a:prstGeom>
          <a:noFill/>
        </p:spPr>
      </p:pic>
      <p:pic>
        <p:nvPicPr>
          <p:cNvPr id="1029" name="Picture 5" descr="C:\Users\Леша\Desktop\Танюшечкина\картинка на урок\Воскресение Христово\Христос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29844"/>
            <a:ext cx="3767011" cy="2828156"/>
          </a:xfrm>
          <a:prstGeom prst="rect">
            <a:avLst/>
          </a:prstGeom>
          <a:noFill/>
        </p:spPr>
      </p:pic>
      <p:pic>
        <p:nvPicPr>
          <p:cNvPr id="1030" name="Picture 6" descr="C:\Users\Леша\Desktop\Танюшечкина\картинка на урок\Воскресение Христово\Христос 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9165" y="4005064"/>
            <a:ext cx="3914835" cy="2852936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155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155" decel="100000"/>
                                        <p:tgtEl>
                                          <p:spTgt spid="10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1155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155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500"/>
                            </p:stCondLst>
                            <p:childTnLst>
                              <p:par>
                                <p:cTn id="35" presetID="16" presetClass="entr" presetSubtype="2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08912" cy="5904656"/>
          </a:xfrm>
        </p:spPr>
        <p:txBody>
          <a:bodyPr vert="horz"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ПЕСАХ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КАТОЛИЧЕСКАЯ ПАСХА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7030A0"/>
                </a:solidFill>
              </a:rPr>
              <a:t>ПРАВОСЛАВНАЯ ПАСХА</a:t>
            </a:r>
            <a:br>
              <a:rPr lang="ru-RU" dirty="0" smtClean="0">
                <a:solidFill>
                  <a:srgbClr val="7030A0"/>
                </a:solidFill>
              </a:rPr>
            </a:b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med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0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6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1500" autoRev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    ПЕСАХ </a:t>
            </a:r>
            <a:r>
              <a:rPr lang="ru-RU" sz="3600" dirty="0" smtClean="0">
                <a:solidFill>
                  <a:srgbClr val="FF0000"/>
                </a:solidFill>
              </a:rPr>
              <a:t>(прохождение мимо)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908720"/>
            <a:ext cx="4244280" cy="583264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РИТУАЛЬНАЯ ЕДА</a:t>
            </a:r>
          </a:p>
          <a:p>
            <a:pPr>
              <a:buNone/>
            </a:pPr>
            <a:r>
              <a:rPr lang="ru-RU" dirty="0" smtClean="0"/>
              <a:t>вечерняя трапеза, </a:t>
            </a:r>
            <a:r>
              <a:rPr lang="ru-RU" dirty="0" err="1" smtClean="0"/>
              <a:t>седер</a:t>
            </a:r>
            <a:r>
              <a:rPr lang="ru-RU" dirty="0" smtClean="0"/>
              <a:t> («порядок»)</a:t>
            </a:r>
          </a:p>
          <a:p>
            <a:pPr>
              <a:buNone/>
            </a:pPr>
            <a:r>
              <a:rPr lang="ru-RU" b="1" dirty="0" smtClean="0"/>
              <a:t>Маца, квасное; </a:t>
            </a:r>
            <a:r>
              <a:rPr lang="ru-RU" b="1" dirty="0" err="1" smtClean="0"/>
              <a:t>Мрор</a:t>
            </a:r>
            <a:r>
              <a:rPr lang="ru-RU" b="1" dirty="0" smtClean="0"/>
              <a:t>; </a:t>
            </a:r>
            <a:r>
              <a:rPr lang="ru-RU" b="1" dirty="0" err="1" smtClean="0"/>
              <a:t>Харосет</a:t>
            </a:r>
            <a:r>
              <a:rPr lang="ru-RU" b="1" dirty="0" smtClean="0"/>
              <a:t>; </a:t>
            </a:r>
            <a:r>
              <a:rPr lang="ru-RU" b="1" dirty="0" err="1" smtClean="0"/>
              <a:t>Карпас</a:t>
            </a:r>
            <a:r>
              <a:rPr lang="ru-RU" b="1" dirty="0" smtClean="0"/>
              <a:t>; </a:t>
            </a:r>
            <a:r>
              <a:rPr lang="ru-RU" b="1" dirty="0" err="1" smtClean="0"/>
              <a:t>Хазерет</a:t>
            </a:r>
            <a:r>
              <a:rPr lang="ru-RU" b="1" dirty="0" smtClean="0"/>
              <a:t>; </a:t>
            </a:r>
            <a:r>
              <a:rPr lang="ru-RU" b="1" dirty="0" err="1" smtClean="0"/>
              <a:t>Бейца</a:t>
            </a:r>
            <a:r>
              <a:rPr lang="ru-RU" b="1" dirty="0" smtClean="0"/>
              <a:t>(яйцо)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4008" y="980728"/>
            <a:ext cx="4042792" cy="54006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Слово </a:t>
            </a:r>
            <a:r>
              <a:rPr lang="ru-RU" b="1" dirty="0" err="1" smtClean="0"/>
              <a:t>песах</a:t>
            </a:r>
            <a:r>
              <a:rPr lang="ru-RU" dirty="0" smtClean="0"/>
              <a:t> (</a:t>
            </a:r>
            <a:r>
              <a:rPr lang="ru-RU" b="1" dirty="0" smtClean="0"/>
              <a:t>пасха</a:t>
            </a:r>
            <a:r>
              <a:rPr lang="ru-RU" dirty="0" smtClean="0"/>
              <a:t>) </a:t>
            </a:r>
            <a:r>
              <a:rPr lang="ru-RU" sz="2400" dirty="0" smtClean="0"/>
              <a:t>означает "прохождение мимо". Праздник получил такое название в память о том, как ангел смерти проходил мимо домов иудеев, поражая только египетских В основе </a:t>
            </a:r>
            <a:r>
              <a:rPr lang="ru-RU" sz="2400" dirty="0" err="1" smtClean="0"/>
              <a:t>Песаха</a:t>
            </a:r>
            <a:r>
              <a:rPr lang="ru-RU" sz="2400" dirty="0" smtClean="0"/>
              <a:t> лежат два наиболее архаичных сельскохозяйственных праздника: праздник нового приплода скота, когда приносился в жертву однолетний ягненок, и праздник первой жатвы (сбор урожая ячменя), когда уничтожался старый хлеб и из пресного теста выпекался новый - маца. первенцев.</a:t>
            </a:r>
            <a:endParaRPr lang="ru-RU" sz="2400" dirty="0"/>
          </a:p>
        </p:txBody>
      </p:sp>
      <p:pic>
        <p:nvPicPr>
          <p:cNvPr id="5" name="Рисунок 4" descr="&amp;kcy;&amp;iecy;&amp;acy;&amp;rcy;&amp;acy;&amp;tcy; &amp;lcy;&amp;iecy;&amp;lcy;&amp;softcy; &amp;khcy;&amp;acy; &amp;scy;&amp;iecy;&amp;dcy;&amp;iecy;&amp;rcy; - &amp;chcy;&amp;tcy;&amp;ocy; &amp;iecy;&amp;dcy;&amp;yacy;&amp;tcy; &amp;ncy;&amp;acy; &amp;icy;&amp;ucy;&amp;dcy;&amp;iecy;&amp;jcy;&amp;scy;&amp;kcy;&amp;ucy;&amp;yucy; &amp;pcy;&amp;acy;&amp;scy;&amp;khcy;&amp;u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56992"/>
            <a:ext cx="3312368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6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568</Words>
  <Application>Microsoft Office PowerPoint</Application>
  <PresentationFormat>Экран (4:3)</PresentationFormat>
  <Paragraphs>56</Paragraphs>
  <Slides>25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Основы мировых религиозных культур</vt:lpstr>
      <vt:lpstr>Презентация PowerPoint</vt:lpstr>
      <vt:lpstr>Презентация PowerPoint</vt:lpstr>
      <vt:lpstr>Презентация PowerPoint</vt:lpstr>
      <vt:lpstr>Презентация PowerPoint</vt:lpstr>
      <vt:lpstr>ПАСХА</vt:lpstr>
      <vt:lpstr>Презентация PowerPoint</vt:lpstr>
      <vt:lpstr>ПЕСАХ  КАТОЛИЧЕСКАЯ ПАСХА  ПРАВОСЛАВНАЯ ПАСХА </vt:lpstr>
      <vt:lpstr>        ПЕСАХ (прохождение мимо)</vt:lpstr>
      <vt:lpstr>Католическая  ПАСХА</vt:lpstr>
      <vt:lpstr>Православная   ПАСХА</vt:lpstr>
      <vt:lpstr>Пасхальные традиции </vt:lpstr>
      <vt:lpstr>Легенда</vt:lpstr>
      <vt:lpstr>Пасхальные яйца </vt:lpstr>
      <vt:lpstr>Пасхальные яйца </vt:lpstr>
      <vt:lpstr>Пасхальные яйца </vt:lpstr>
      <vt:lpstr>Пасхальные яйца </vt:lpstr>
      <vt:lpstr>Пасхальные яйца </vt:lpstr>
      <vt:lpstr>Презентация PowerPoint</vt:lpstr>
      <vt:lpstr>Презентация PowerPoint</vt:lpstr>
      <vt:lpstr>СПАСИБО ЗА УРОК</vt:lpstr>
      <vt:lpstr>Презентация PowerPoint</vt:lpstr>
      <vt:lpstr>Презентация PowerPoint</vt:lpstr>
      <vt:lpstr>Презентация PowerPoint</vt:lpstr>
      <vt:lpstr>Информационные источники 1. http://gordonua.com/publications/krashenki-kapanki-pisanki-chto-oznachayut-uzory-na-pashalnyh-yaycah-75577.html 2. http://www.ikirov.ru/news/15020-kak-sdelat-pokrasit-pashalnye-yaytsa   3. https://ru.wikipedia.org/wiki/%D0%9F%D0%B0%D1%81%D1%85%D0%B0 4. http://f-journal.ru/paskha-istoriya-tradicii/ 5. http://zhenomaniya.ru/articles/show/pasha-istoriya-prazdnika-i-traditsii 6. http://steshka.ru/istoriya-pashi-vozniknoveniye-traditsii-video-kakogo-chisla-pasha-v-2014-godu 7. http://ria.ru/spravka/20130325/928577182.html 8. https://ru.wikipedia.org/wiki/%D0%9F%D0%B5%D1%81%D0%B0%D1%85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Основы мировых религиозных культур</dc:title>
  <dc:creator>Леша</dc:creator>
  <cp:lastModifiedBy>user</cp:lastModifiedBy>
  <cp:revision>52</cp:revision>
  <dcterms:created xsi:type="dcterms:W3CDTF">2013-04-07T09:04:19Z</dcterms:created>
  <dcterms:modified xsi:type="dcterms:W3CDTF">2016-04-06T13:04:45Z</dcterms:modified>
</cp:coreProperties>
</file>