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6" r:id="rId3"/>
    <p:sldId id="267" r:id="rId4"/>
    <p:sldId id="257" r:id="rId5"/>
    <p:sldId id="284" r:id="rId6"/>
    <p:sldId id="258" r:id="rId7"/>
    <p:sldId id="288" r:id="rId8"/>
    <p:sldId id="259" r:id="rId9"/>
    <p:sldId id="261" r:id="rId10"/>
    <p:sldId id="260" r:id="rId11"/>
    <p:sldId id="271" r:id="rId12"/>
    <p:sldId id="268" r:id="rId13"/>
    <p:sldId id="277" r:id="rId14"/>
    <p:sldId id="266" r:id="rId15"/>
    <p:sldId id="264" r:id="rId16"/>
    <p:sldId id="262" r:id="rId17"/>
    <p:sldId id="263" r:id="rId18"/>
    <p:sldId id="287" r:id="rId19"/>
    <p:sldId id="285" r:id="rId20"/>
    <p:sldId id="281" r:id="rId21"/>
    <p:sldId id="289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77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6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FF3457-2A03-44E8-A441-5496CF8E13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72A009-1450-481B-A6C4-211B0EDEB1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4F1882-2BFC-4FA9-959C-621056AAE1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D9CD04-C07E-4C9C-9056-1D1A7E1E94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EE8239-C8B7-41BF-92A7-3939AE22FF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77E7F7A-46AC-4C5D-A098-FB011BB4AC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F0EBE32-1459-4E4E-ACFB-89E5F82A1F0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C64C49-53F9-4EA9-84BD-5D65168CBC6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0AF6A1-BCE3-49DC-BF91-41632C4E7F8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22E8C9-677E-4799-B1EF-3BEC588AA8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E9FEA-FC62-4ADA-96E9-5F9EBC13E9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4F4C1D2-827D-4D99-A9BA-53DFE1CAD2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../&#1082;&#1072;&#1088;&#1090;&#1080;&#1085;&#1082;&#1080;/&#1083;&#1080;&#1090;&#1077;&#1088;&#1072;&#1090;&#1091;&#1088;&#1072;/&#1057;&#1077;&#1088;&#1075;&#1080;&#1081;%20&#1056;&#1072;&#1076;&#1086;&#1085;&#1077;&#1078;&#1089;&#1082;&#1080;&#1081;/&#1042;&#1080;&#1076;&#1077;&#1085;&#1080;&#1077;%20&#1086;&#1090;&#1088;&#1086;&#1082;&#1091;%20&#1042;&#1072;&#1088;&#1092;&#1072;&#1083;&#1086;&#1084;&#1077;&#1102;%20-&#1053;&#1077;&#1089;&#1090;&#1077;&#1088;&#1086;&#1074;%20-%201890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5" Type="http://schemas.openxmlformats.org/officeDocument/2006/relationships/slide" Target="slide13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dic.nsf/ruwiki/30759" TargetMode="External"/><Relationship Id="rId2" Type="http://schemas.openxmlformats.org/officeDocument/2006/relationships/hyperlink" Target="http://dic.academic.ru/dic.nsf/ruwiki/30761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refa.ru/files/2279/2279.jpg" TargetMode="External"/><Relationship Id="rId13" Type="http://schemas.openxmlformats.org/officeDocument/2006/relationships/hyperlink" Target="http://img0.liveinternet.ru/images/attach/c/1/50/293/50293572_pt06.jpg" TargetMode="External"/><Relationship Id="rId18" Type="http://schemas.openxmlformats.org/officeDocument/2006/relationships/hyperlink" Target="http://hram-dimitria.ru/sait/Icon/5.jpg" TargetMode="External"/><Relationship Id="rId3" Type="http://schemas.openxmlformats.org/officeDocument/2006/relationships/hyperlink" Target="http://www.bogomater.ru/index.php?option=com_content&amp;view=article&amp;id=54:sergiy-radonezhsky&amp;catid=17:2010-03-11-14-38-24&amp;Itemid=6" TargetMode="External"/><Relationship Id="rId21" Type="http://schemas.openxmlformats.org/officeDocument/2006/relationships/image" Target="../media/image27.jpeg"/><Relationship Id="rId7" Type="http://schemas.openxmlformats.org/officeDocument/2006/relationships/hyperlink" Target="http://gorod-zagorsk.ru/pic/mess050pic920.jpg" TargetMode="External"/><Relationship Id="rId12" Type="http://schemas.openxmlformats.org/officeDocument/2006/relationships/hyperlink" Target="http://knol.google.com/k/-/-/209nqpp00go3k/69efev/image%20(6).jpg" TargetMode="External"/><Relationship Id="rId17" Type="http://schemas.openxmlformats.org/officeDocument/2006/relationships/hyperlink" Target="http://www.tanais.info/directory/sergy6.jpg" TargetMode="External"/><Relationship Id="rId2" Type="http://schemas.openxmlformats.org/officeDocument/2006/relationships/hyperlink" Target="http://top50.nameofrussia.ru/person.html?id=99" TargetMode="External"/><Relationship Id="rId16" Type="http://schemas.openxmlformats.org/officeDocument/2006/relationships/hyperlink" Target="http://www.artcyclopedia.ru/img/big/005280023.jpg" TargetMode="External"/><Relationship Id="rId20" Type="http://schemas.openxmlformats.org/officeDocument/2006/relationships/hyperlink" Target="http://www.svyatoysergiy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ikbez.sumy.ua/uploads/images/1000409502.jpg" TargetMode="External"/><Relationship Id="rId11" Type="http://schemas.openxmlformats.org/officeDocument/2006/relationships/hyperlink" Target="http://www.zolotoe-koltso.ru/goroda_new/sergievposad/pics_sp/sp_radonejskiy_medved.jpg" TargetMode="External"/><Relationship Id="rId5" Type="http://schemas.openxmlformats.org/officeDocument/2006/relationships/hyperlink" Target="http://www.lomonosov.org/paste/fouresses6344274272058.jpg" TargetMode="External"/><Relationship Id="rId15" Type="http://schemas.openxmlformats.org/officeDocument/2006/relationships/hyperlink" Target="http://www.museum.ru/imgB.asp?24236" TargetMode="External"/><Relationship Id="rId10" Type="http://schemas.openxmlformats.org/officeDocument/2006/relationships/hyperlink" Target="http://www.museum.ru/imgB.asp?24237" TargetMode="External"/><Relationship Id="rId19" Type="http://schemas.openxmlformats.org/officeDocument/2006/relationships/hyperlink" Target="http://talantov.info/files/IMG_2198_tn.jpg" TargetMode="External"/><Relationship Id="rId4" Type="http://schemas.openxmlformats.org/officeDocument/2006/relationships/hyperlink" Target="http://hotkovo.net.ru/logo_cat/4.gif" TargetMode="External"/><Relationship Id="rId9" Type="http://schemas.openxmlformats.org/officeDocument/2006/relationships/hyperlink" Target="http://s46.radikal.ru/i114/0905/16/5109a29f9b7ft.jpg" TargetMode="External"/><Relationship Id="rId14" Type="http://schemas.openxmlformats.org/officeDocument/2006/relationships/hyperlink" Target="http://dic.academic.ru/pictures/wiki/files/50/260px-St_Sergius_the_Build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357166"/>
            <a:ext cx="6143636" cy="30003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/>
              <a:t>Основы религиозной культуры и светской этики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Тема урока: Преподобный </a:t>
            </a:r>
            <a:br>
              <a:rPr lang="ru-RU" sz="3600" dirty="0" smtClean="0"/>
            </a:br>
            <a:r>
              <a:rPr lang="ru-RU" sz="3600" dirty="0" smtClean="0"/>
              <a:t>Сергий Радонежский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643438" y="5143512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Филиппова Елена Сергеевна</a:t>
            </a:r>
          </a:p>
          <a:p>
            <a:r>
              <a:rPr lang="ru-RU" dirty="0" smtClean="0"/>
              <a:t>ГБОУ школа № 327 Невского района Санкт-Петербурга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93321"/>
            <a:ext cx="2000264" cy="2469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85918" y="4286256"/>
            <a:ext cx="692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Модуль: Основы православной культуры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httphotkovo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214414" y="314311"/>
            <a:ext cx="7343775" cy="1042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6" name="Picture 8" descr="fouresses6344274272058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1155729" y="1570059"/>
            <a:ext cx="7488237" cy="4859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214290"/>
            <a:ext cx="5186370" cy="1143000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Arial Black" pitchFamily="34" charset="0"/>
              </a:rPr>
              <a:t>Работа со словарем</a:t>
            </a:r>
            <a:endParaRPr lang="ru-RU" sz="3200" i="1" dirty="0">
              <a:latin typeface="Arial Black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082705" y="2924175"/>
            <a:ext cx="7775575" cy="2625725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</a:rPr>
              <a:t>Угодник</a:t>
            </a:r>
            <a:r>
              <a:rPr lang="ru-RU" dirty="0"/>
              <a:t> </a:t>
            </a:r>
            <a:r>
              <a:rPr lang="ru-RU" sz="2400" dirty="0"/>
              <a:t>– лицо, возведённое в ранг </a:t>
            </a:r>
            <a:r>
              <a:rPr lang="en-US" sz="2400" dirty="0"/>
              <a:t>“</a:t>
            </a:r>
            <a:r>
              <a:rPr lang="ru-RU" sz="2400" dirty="0"/>
              <a:t>святых</a:t>
            </a:r>
            <a:r>
              <a:rPr lang="en-US" sz="2400" dirty="0"/>
              <a:t>”</a:t>
            </a:r>
            <a:r>
              <a:rPr lang="ru-RU" sz="2400" dirty="0"/>
              <a:t> за совершённые при жизни </a:t>
            </a:r>
            <a:r>
              <a:rPr lang="en-US" sz="2400" dirty="0"/>
              <a:t>“</a:t>
            </a:r>
            <a:r>
              <a:rPr lang="ru-RU" sz="2400" dirty="0"/>
              <a:t>особо угодных богу</a:t>
            </a:r>
            <a:r>
              <a:rPr lang="en-US" sz="2400" dirty="0"/>
              <a:t>” </a:t>
            </a:r>
            <a:r>
              <a:rPr lang="ru-RU" sz="2400" dirty="0" smtClean="0"/>
              <a:t>дел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</a:rPr>
              <a:t>Добродетель</a:t>
            </a:r>
            <a:r>
              <a:rPr lang="ru-RU" sz="2400" dirty="0">
                <a:solidFill>
                  <a:schemeClr val="accent2"/>
                </a:solidFill>
              </a:rPr>
              <a:t> </a:t>
            </a:r>
            <a:r>
              <a:rPr lang="ru-RU" sz="2400" dirty="0"/>
              <a:t>– положительное нравственное качество, высокая </a:t>
            </a:r>
            <a:r>
              <a:rPr lang="ru-RU" sz="2400" dirty="0" smtClean="0"/>
              <a:t>нравственность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</a:rPr>
              <a:t>Обет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/>
              <a:t>– торжественное обещание, </a:t>
            </a:r>
            <a:r>
              <a:rPr lang="ru-RU" sz="2400" dirty="0" smtClean="0"/>
              <a:t>обязательство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</a:rPr>
              <a:t>Отрок</a:t>
            </a:r>
            <a:r>
              <a:rPr lang="ru-RU" sz="2400" dirty="0"/>
              <a:t> – </a:t>
            </a:r>
            <a:r>
              <a:rPr lang="ru-RU" sz="2400" dirty="0" smtClean="0"/>
              <a:t>мальчик-подросток</a:t>
            </a:r>
            <a:endParaRPr lang="ru-RU" sz="2400" dirty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1071538" y="1785926"/>
            <a:ext cx="6199182" cy="1214446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accent3">
                    <a:lumMod val="75000"/>
                  </a:schemeClr>
                </a:solidFill>
              </a:rPr>
              <a:t>Житие</a:t>
            </a:r>
            <a:r>
              <a:rPr lang="ru-RU" sz="2400" b="1" dirty="0">
                <a:solidFill>
                  <a:srgbClr val="0033CC"/>
                </a:solidFill>
              </a:rPr>
              <a:t> </a:t>
            </a:r>
            <a:r>
              <a:rPr lang="ru-RU" sz="2400" dirty="0"/>
              <a:t>– описание жизни святого. Обычно пишется уже после его смерти близко знавшим его человеком, свидетелем </a:t>
            </a:r>
            <a:r>
              <a:rPr lang="ru-RU" sz="2400" dirty="0" smtClean="0"/>
              <a:t>чудес</a:t>
            </a:r>
            <a:endParaRPr lang="ru-RU" dirty="0"/>
          </a:p>
        </p:txBody>
      </p:sp>
      <p:pic>
        <p:nvPicPr>
          <p:cNvPr id="28676" name="Picture 4" descr="10004095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82807">
            <a:off x="7204441" y="268192"/>
            <a:ext cx="1646907" cy="2303463"/>
          </a:xfrm>
          <a:prstGeom prst="rect">
            <a:avLst/>
          </a:prstGeom>
          <a:noFill/>
          <a:ln w="12700">
            <a:solidFill>
              <a:schemeClr val="accent3">
                <a:lumMod val="75000"/>
              </a:schemeClr>
            </a:solidFill>
          </a:ln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6"/>
          <p:cNvSpPr>
            <a:spLocks noGrp="1" noChangeArrowheads="1"/>
          </p:cNvSpPr>
          <p:nvPr>
            <p:ph type="subTitle" idx="4294967295"/>
          </p:nvPr>
        </p:nvSpPr>
        <p:spPr>
          <a:xfrm>
            <a:off x="1000100" y="4362450"/>
            <a:ext cx="4071966" cy="249555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sz="28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Написано в 1418 году, спустя 26 лет после кончины Святого Сергия, его учеником премудрым </a:t>
            </a:r>
            <a:r>
              <a:rPr lang="ru-RU" sz="28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Епифанием</a:t>
            </a:r>
            <a:endParaRPr lang="ru-RU" sz="28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indent="0" algn="ctr">
              <a:buFontTx/>
              <a:buNone/>
            </a:pPr>
            <a:endParaRPr lang="ru-RU" sz="2800" dirty="0"/>
          </a:p>
        </p:txBody>
      </p:sp>
      <p:pic>
        <p:nvPicPr>
          <p:cNvPr id="3080" name="Picture 8" descr="mess050pic9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3705" y="412770"/>
            <a:ext cx="3656013" cy="59451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81" name="Picture 9" descr="22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58922" y="357166"/>
            <a:ext cx="2655888" cy="374491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285728"/>
            <a:ext cx="75724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Первый биограф Сергия Радонежского </a:t>
            </a:r>
            <a:r>
              <a:rPr lang="ru-RU" sz="2800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Епифаний</a:t>
            </a:r>
            <a:r>
              <a:rPr lang="ru-RU" sz="28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Премудрый сообщает, что будущий святой, получивший при рождении имя Варфоломей, родился  3 мая 1314 г. в селе Варницы (близ Ростова) в семье боярина Кирилла, служилого ростовских удельных князей, и его жены Марии.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3357562"/>
            <a:ext cx="2786081" cy="3291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786314" y="4714884"/>
            <a:ext cx="41433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Родители Сергия Радонежского </a:t>
            </a:r>
          </a:p>
          <a:p>
            <a: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+mj-lt"/>
                <a:ea typeface="+mj-ea"/>
                <a:cs typeface="+mj-cs"/>
              </a:rPr>
              <a:t>преподобные Кирилл и Мария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1071538" y="5500702"/>
            <a:ext cx="735811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i="1" dirty="0">
                <a:latin typeface="Arial Black" pitchFamily="34" charset="0"/>
              </a:rPr>
              <a:t>“</a:t>
            </a:r>
            <a:r>
              <a:rPr lang="ru-RU" sz="2700" i="1" dirty="0">
                <a:latin typeface="Arial Black" pitchFamily="34" charset="0"/>
              </a:rPr>
              <a:t>Святое видение отроку </a:t>
            </a:r>
            <a:r>
              <a:rPr lang="ru-RU" sz="2700" i="1" dirty="0" smtClean="0">
                <a:latin typeface="Arial Black" pitchFamily="34" charset="0"/>
              </a:rPr>
              <a:t>Варфоломею</a:t>
            </a:r>
            <a:r>
              <a:rPr lang="en-US" sz="2700" i="1" dirty="0">
                <a:latin typeface="Arial Black" pitchFamily="34" charset="0"/>
              </a:rPr>
              <a:t>”</a:t>
            </a:r>
            <a:r>
              <a:rPr lang="ru-RU" sz="2700" i="1" dirty="0">
                <a:latin typeface="Arial Black" pitchFamily="34" charset="0"/>
              </a:rPr>
              <a:t> 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400" i="1" dirty="0">
                <a:latin typeface="Arial Black" pitchFamily="34" charset="0"/>
              </a:rPr>
              <a:t>Михаил </a:t>
            </a:r>
            <a:r>
              <a:rPr lang="ru-RU" sz="2400" i="1" dirty="0" smtClean="0">
                <a:latin typeface="Arial Black" pitchFamily="34" charset="0"/>
              </a:rPr>
              <a:t>Нестеров</a:t>
            </a:r>
            <a:endParaRPr lang="ru-RU" sz="2400" i="1" dirty="0">
              <a:latin typeface="Arial Black" pitchFamily="34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-3140075" y="3246438"/>
            <a:ext cx="207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tx2"/>
                </a:solidFill>
                <a:hlinkClick r:id="rId2" action="ppaction://hlinkfile"/>
              </a:rPr>
              <a:t>C:\Documents and</a:t>
            </a:r>
            <a:endParaRPr lang="ru-RU">
              <a:solidFill>
                <a:schemeClr val="tx2"/>
              </a:solidFill>
            </a:endParaRPr>
          </a:p>
        </p:txBody>
      </p:sp>
      <p:pic>
        <p:nvPicPr>
          <p:cNvPr id="5127" name="Picture 7" descr="Видение отроку Варфаломею -Нестеров - 1890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1233512" y="188913"/>
            <a:ext cx="6767512" cy="5211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пользователь\Рабочий стол\отро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4671" y="1142984"/>
            <a:ext cx="3057527" cy="55584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214414" y="357166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М. В. Нестеров</a:t>
            </a:r>
            <a:br>
              <a:rPr lang="ru-RU" sz="2400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</a:br>
            <a:r>
              <a:rPr lang="ru-RU" sz="2400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«Святой отрок Варфоломей»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>
          <a:xfrm>
            <a:off x="1357290" y="214290"/>
            <a:ext cx="7072362" cy="1357322"/>
          </a:xfrm>
        </p:spPr>
        <p:txBody>
          <a:bodyPr>
            <a:normAutofit/>
          </a:bodyPr>
          <a:lstStyle/>
          <a:p>
            <a:pPr algn="ctr"/>
            <a:r>
              <a:rPr lang="en-US" sz="2400" i="1" dirty="0">
                <a:latin typeface="Arial Black" pitchFamily="34" charset="0"/>
              </a:rPr>
              <a:t>“</a:t>
            </a:r>
            <a:r>
              <a:rPr lang="ru-RU" sz="2400" i="1" dirty="0">
                <a:latin typeface="Arial Black" pitchFamily="34" charset="0"/>
              </a:rPr>
              <a:t>Юность Преподобного Сергия</a:t>
            </a:r>
            <a:r>
              <a:rPr lang="en-US" sz="2400" i="1" dirty="0">
                <a:latin typeface="Arial Black" pitchFamily="34" charset="0"/>
              </a:rPr>
              <a:t>”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3200" dirty="0"/>
              <a:t> </a:t>
            </a:r>
            <a:r>
              <a:rPr lang="ru-RU" sz="2400" i="1" dirty="0">
                <a:latin typeface="Arial Black" pitchFamily="34" charset="0"/>
              </a:rPr>
              <a:t>Михаил </a:t>
            </a:r>
            <a:r>
              <a:rPr lang="ru-RU" sz="2400" i="1" dirty="0" smtClean="0">
                <a:latin typeface="Arial Black" pitchFamily="34" charset="0"/>
              </a:rPr>
              <a:t>Нестеров</a:t>
            </a:r>
            <a:endParaRPr lang="ru-RU" sz="2400" i="1" dirty="0">
              <a:latin typeface="Arial Black" pitchFamily="34" charset="0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5572132" y="3000372"/>
            <a:ext cx="327980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После смерти родителей несколько лет погруженный в молчание, в полном одиночестве жил он в лесу, усердно молясь, трудясь, постясь и скудно питаясь.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857364"/>
            <a:ext cx="4429156" cy="4281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714348" y="285728"/>
            <a:ext cx="7358114" cy="1196975"/>
          </a:xfrm>
        </p:spPr>
        <p:txBody>
          <a:bodyPr/>
          <a:lstStyle/>
          <a:p>
            <a:pPr algn="ctr"/>
            <a:r>
              <a:rPr lang="en-US" sz="2400" i="1" dirty="0">
                <a:latin typeface="Arial Black" pitchFamily="34" charset="0"/>
              </a:rPr>
              <a:t>“</a:t>
            </a:r>
            <a:r>
              <a:rPr lang="ru-RU" sz="2400" i="1" dirty="0">
                <a:latin typeface="Arial Black" pitchFamily="34" charset="0"/>
              </a:rPr>
              <a:t>Труды Преподобного Сергия</a:t>
            </a:r>
            <a:r>
              <a:rPr lang="en-US" sz="2400" i="1" dirty="0">
                <a:latin typeface="Arial Black" pitchFamily="34" charset="0"/>
              </a:rPr>
              <a:t>”</a:t>
            </a:r>
            <a:r>
              <a:rPr lang="ru-RU" sz="2400" i="1" dirty="0">
                <a:latin typeface="Arial Black" pitchFamily="34" charset="0"/>
              </a:rPr>
              <a:t>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400" i="1" dirty="0">
                <a:latin typeface="Arial Black" pitchFamily="34" charset="0"/>
              </a:rPr>
              <a:t>Михаил Нестеров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5472113" y="1571612"/>
            <a:ext cx="367188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Сергий отличался редким трудолюбием. Своими руками он построил несколько келий, носил воду, рубил дрова, выпекал хлеб, шил одежду, готовил пищу для братии и смиренно выполнял другие работы. Тяжелый труд Преподобный Сергий соединил с молитвой, бдением и постом. </a:t>
            </a:r>
          </a:p>
        </p:txBody>
      </p:sp>
      <p:pic>
        <p:nvPicPr>
          <p:cNvPr id="8200" name="Picture 8" descr="imgB"/>
          <p:cNvPicPr>
            <a:picLocks noChangeAspect="1" noChangeArrowheads="1"/>
          </p:cNvPicPr>
          <p:nvPr/>
        </p:nvPicPr>
        <p:blipFill>
          <a:blip r:embed="rId3">
            <a:lum bright="12000" contrast="6000"/>
          </a:blip>
          <a:srcRect/>
          <a:stretch>
            <a:fillRect/>
          </a:stretch>
        </p:blipFill>
        <p:spPr bwMode="auto">
          <a:xfrm>
            <a:off x="1000100" y="1785926"/>
            <a:ext cx="4311676" cy="4587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000132" y="4929198"/>
            <a:ext cx="8286776" cy="1800225"/>
          </a:xfrm>
        </p:spPr>
        <p:txBody>
          <a:bodyPr/>
          <a:lstStyle/>
          <a:p>
            <a:r>
              <a:rPr lang="ru-RU" sz="2400" dirty="0"/>
              <a:t>Сергий «тихими и кроткими словами» мог действовать на самые загрубелые и ожесточённые сердца; очень часто примирял враждующих между собой князей, уговаривая их подчиняться великому князю московскому.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85852" y="214290"/>
            <a:ext cx="7643865" cy="785818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400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«Преподобный </a:t>
            </a:r>
            <a:r>
              <a:rPr lang="ru-RU" sz="2400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Сергий </a:t>
            </a:r>
            <a:r>
              <a:rPr lang="ru-RU" sz="2400" i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Радонежский» </a:t>
            </a:r>
            <a:endParaRPr lang="ru-RU" sz="2400" i="1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Arial Black" pitchFamily="34" charset="0"/>
              <a:ea typeface="+mj-ea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2400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Михаил Нестеров</a:t>
            </a:r>
          </a:p>
        </p:txBody>
      </p:sp>
      <p:pic>
        <p:nvPicPr>
          <p:cNvPr id="7175" name="Picture 7" descr="005280023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2775761" y="1071546"/>
            <a:ext cx="4153693" cy="4168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О жизни Преподобного Сергия существует множество </a:t>
            </a:r>
            <a:r>
              <a:rPr lang="ru-RU" sz="2800" dirty="0" smtClean="0"/>
              <a:t>легенд</a:t>
            </a:r>
            <a:endParaRPr lang="ru-RU" sz="2800" dirty="0"/>
          </a:p>
        </p:txBody>
      </p:sp>
      <p:pic>
        <p:nvPicPr>
          <p:cNvPr id="39944" name="Picture 8" descr="Сергий Радонежский и медвед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00174"/>
            <a:ext cx="3071834" cy="31871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9946" name="Picture 10" descr="image (6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955701"/>
            <a:ext cx="3819523" cy="2879950"/>
          </a:xfrm>
          <a:prstGeom prst="rect">
            <a:avLst/>
          </a:prstGeom>
          <a:noFill/>
        </p:spPr>
      </p:pic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4000496" y="1857364"/>
            <a:ext cx="3816350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dirty="0">
                <a:solidFill>
                  <a:srgbClr val="00B0F0"/>
                </a:solidFill>
                <a:hlinkClick r:id="rId4" action="ppaction://hlinksldjump"/>
              </a:rPr>
              <a:t>Легенда о медведе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1285852" y="5643578"/>
            <a:ext cx="4968875" cy="914400"/>
          </a:xfrm>
          <a:prstGeom prst="rect">
            <a:avLst/>
          </a:prstGeom>
          <a:solidFill>
            <a:schemeClr val="accent1">
              <a:alpha val="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dirty="0">
                <a:hlinkClick r:id="rId5" action="ppaction://hlinksldjump"/>
              </a:rPr>
              <a:t>Легенда о </a:t>
            </a:r>
            <a:r>
              <a:rPr lang="ru-RU" sz="2400" dirty="0" err="1">
                <a:hlinkClick r:id="rId5" action="ppaction://hlinksldjump"/>
              </a:rPr>
              <a:t>Богородских</a:t>
            </a:r>
            <a:r>
              <a:rPr lang="ru-RU" sz="2400" dirty="0">
                <a:hlinkClick r:id="rId5" action="ppaction://hlinksldjump"/>
              </a:rPr>
              <a:t> </a:t>
            </a:r>
            <a:r>
              <a:rPr lang="ru-RU" sz="2400" dirty="0">
                <a:hlinkClick r:id="" action="ppaction://noaction"/>
              </a:rPr>
              <a:t>игрушках</a:t>
            </a:r>
            <a:endParaRPr lang="ru-RU" sz="2400" dirty="0"/>
          </a:p>
        </p:txBody>
      </p:sp>
      <p:sp>
        <p:nvSpPr>
          <p:cNvPr id="39952" name="AutoShape 16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021388"/>
            <a:ext cx="611187" cy="61118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 advClick="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429124" y="500042"/>
            <a:ext cx="4500594" cy="5976938"/>
          </a:xfrm>
        </p:spPr>
        <p:txBody>
          <a:bodyPr>
            <a:normAutofit/>
          </a:bodyPr>
          <a:lstStyle/>
          <a:p>
            <a:pPr algn="l"/>
            <a:r>
              <a:rPr lang="ru-RU" sz="2400" dirty="0"/>
              <a:t>Однажды Преподобный Сергий увидел перед своей хижиной большого медведя. Испугавшись в первый момент, Преподобный понял, что зверь не столько свиреп, сколько голоден. Вынес он краюху хлеба и положил на пень перед медведем. Съев угощение, медведь удалился в лес. С тех пор зверь стал часто приходить к жилищу, ожидая угощения. </a:t>
            </a:r>
            <a:br>
              <a:rPr lang="ru-RU" sz="2400" dirty="0"/>
            </a:br>
            <a:r>
              <a:rPr lang="ru-RU" sz="2400" dirty="0"/>
              <a:t>А Преподобный благодарил Бога, что послал ему лютого зверя на утешение.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468313" y="3860800"/>
            <a:ext cx="13260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600"/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  <a:r>
              <a:rPr lang="ru-RU"/>
              <a:t> </a:t>
            </a:r>
            <a:endParaRPr lang="ru-RU" sz="900" b="1"/>
          </a:p>
          <a:p>
            <a:pPr eaLnBrk="0" hangingPunct="0"/>
            <a:endParaRPr lang="ru-RU"/>
          </a:p>
        </p:txBody>
      </p:sp>
      <p:pic>
        <p:nvPicPr>
          <p:cNvPr id="33800" name="Picture 8" descr="Сергий Радонежский и медвед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23991"/>
            <a:ext cx="3878259" cy="4319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805" name="AutoShape 13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79388" y="6092825"/>
            <a:ext cx="647700" cy="566738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 advClick="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260350"/>
            <a:ext cx="7964513" cy="1597014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Легенда о том, как зародился промысел </a:t>
            </a:r>
            <a:r>
              <a:rPr lang="ru-RU" sz="2400" dirty="0" err="1"/>
              <a:t>Богородской</a:t>
            </a:r>
            <a:r>
              <a:rPr lang="ru-RU" sz="2400" dirty="0"/>
              <a:t> игрушки, рассказывает, что первую деревянную игрушку сделал сам Преподобный Сергий. Будто бы он в свободное от молитв и трудов время вырезал из липы птичек, коньков и дарил "на благословенье" детям.</a:t>
            </a:r>
          </a:p>
        </p:txBody>
      </p:sp>
      <p:sp>
        <p:nvSpPr>
          <p:cNvPr id="51209" name="Rectangle 9"/>
          <p:cNvSpPr>
            <a:spLocks noGrp="1" noChangeArrowheads="1"/>
          </p:cNvSpPr>
          <p:nvPr>
            <p:ph idx="1"/>
          </p:nvPr>
        </p:nvSpPr>
        <p:spPr>
          <a:xfrm>
            <a:off x="8893175" y="6524625"/>
            <a:ext cx="165100" cy="204788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900"/>
          </a:p>
        </p:txBody>
      </p:sp>
      <p:pic>
        <p:nvPicPr>
          <p:cNvPr id="51204" name="Picture 4" descr="image (6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989138"/>
            <a:ext cx="4468854" cy="3368688"/>
          </a:xfrm>
          <a:prstGeom prst="rect">
            <a:avLst/>
          </a:prstGeom>
          <a:noFill/>
        </p:spPr>
      </p:pic>
      <p:sp>
        <p:nvSpPr>
          <p:cNvPr id="51207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79388" y="6092825"/>
            <a:ext cx="647700" cy="566738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51208" name="Picture 8" descr="50293572_pt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6616" y="3214686"/>
            <a:ext cx="4894983" cy="35433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5420" y="142852"/>
            <a:ext cx="7177108" cy="1470025"/>
          </a:xfrm>
        </p:spPr>
        <p:txBody>
          <a:bodyPr/>
          <a:lstStyle/>
          <a:p>
            <a:r>
              <a:rPr lang="ru-RU" sz="2800" dirty="0"/>
              <a:t>Сергий стал основателем Троице-Сергиева монастыря (лавры). </a:t>
            </a:r>
            <a:br>
              <a:rPr lang="ru-RU" sz="2800" dirty="0"/>
            </a:br>
            <a:r>
              <a:rPr lang="ru-RU" sz="2800" dirty="0"/>
              <a:t>Слава Сергия дошла даже до Царьграда.</a:t>
            </a:r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28728" y="5929330"/>
            <a:ext cx="7000924" cy="671513"/>
          </a:xfrm>
        </p:spPr>
        <p:txBody>
          <a:bodyPr>
            <a:normAutofit fontScale="92500"/>
          </a:bodyPr>
          <a:lstStyle/>
          <a:p>
            <a:r>
              <a:rPr lang="en-US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“</a:t>
            </a:r>
            <a:r>
              <a:rPr lang="ru-RU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Сергий Строитель</a:t>
            </a:r>
            <a:r>
              <a:rPr lang="en-US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” </a:t>
            </a:r>
            <a:r>
              <a:rPr lang="ru-RU" i="1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  <a:ea typeface="+mj-ea"/>
                <a:cs typeface="+mj-cs"/>
              </a:rPr>
              <a:t>  Николай Рерих</a:t>
            </a:r>
          </a:p>
        </p:txBody>
      </p:sp>
      <p:pic>
        <p:nvPicPr>
          <p:cNvPr id="24580" name="Picture 4" descr="Сергий Строитель - Николай Рерирх - 1940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1476375" y="1736725"/>
            <a:ext cx="6551613" cy="40878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5292725" y="908050"/>
            <a:ext cx="3851275" cy="4824413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По версии жития, отправляясь на Куликовскую битву с Мамаем, князь Дмитрий поехал к Сергию, чтобы помолиться с ним и получить от него благословение. </a:t>
            </a:r>
            <a:br>
              <a:rPr lang="ru-RU" sz="2400" dirty="0"/>
            </a:br>
            <a:r>
              <a:rPr lang="ru-RU" sz="2400" dirty="0"/>
              <a:t>Сергий предрёк ему победу и спасение от смерти и отпустил в поход двух своих иноков, </a:t>
            </a:r>
            <a:r>
              <a:rPr lang="ru-RU" sz="2400" dirty="0" err="1">
                <a:hlinkClick r:id="rId2" tooltip="Александр Пересвет"/>
              </a:rPr>
              <a:t>Пересвета</a:t>
            </a:r>
            <a:r>
              <a:rPr lang="ru-RU" sz="2400" dirty="0"/>
              <a:t> и </a:t>
            </a:r>
            <a:r>
              <a:rPr lang="ru-RU" sz="2400" dirty="0" err="1">
                <a:hlinkClick r:id="rId3" tooltip="Родион Ослябя"/>
              </a:rPr>
              <a:t>Ослябю</a:t>
            </a:r>
            <a:r>
              <a:rPr lang="ru-RU" sz="2400" dirty="0"/>
              <a:t>.</a:t>
            </a:r>
            <a:r>
              <a:rPr lang="ru-RU" sz="4000" dirty="0"/>
              <a:t> </a:t>
            </a:r>
          </a:p>
        </p:txBody>
      </p:sp>
      <p:pic>
        <p:nvPicPr>
          <p:cNvPr id="17414" name="Picture 6" descr="sergy6"/>
          <p:cNvPicPr>
            <a:picLocks noChangeAspect="1" noChangeArrowheads="1"/>
          </p:cNvPicPr>
          <p:nvPr/>
        </p:nvPicPr>
        <p:blipFill>
          <a:blip r:embed="rId4">
            <a:lum bright="6000" contrast="6000"/>
          </a:blip>
          <a:srcRect/>
          <a:stretch>
            <a:fillRect/>
          </a:stretch>
        </p:blipFill>
        <p:spPr bwMode="auto">
          <a:xfrm>
            <a:off x="567837" y="928670"/>
            <a:ext cx="4682026" cy="545308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>
          <a:xfrm>
            <a:off x="1071538" y="333375"/>
            <a:ext cx="3714776" cy="6264275"/>
          </a:xfrm>
        </p:spPr>
        <p:txBody>
          <a:bodyPr>
            <a:normAutofit/>
          </a:bodyPr>
          <a:lstStyle/>
          <a:p>
            <a:r>
              <a:rPr lang="ru-RU" sz="2400" dirty="0"/>
              <a:t>Незадолго до смерти, Сергий Радонежский завещал своим инокам «иметь чистоту душевную и телесную и любовь нелицемерную», «смирением украшать себя», «единомыслие друг с другом хранить», «ни во что ставить честь и славу жизни этой, но вместо этого от Бога воздаяния ожидать, небесных вечных благ наслаждения».</a:t>
            </a:r>
          </a:p>
        </p:txBody>
      </p:sp>
      <p:pic>
        <p:nvPicPr>
          <p:cNvPr id="11270" name="Picture 6" descr="Преподобный Сергий Радонежский"/>
          <p:cNvPicPr>
            <a:picLocks noChangeAspect="1" noChangeArrowheads="1"/>
          </p:cNvPicPr>
          <p:nvPr/>
        </p:nvPicPr>
        <p:blipFill>
          <a:blip r:embed="rId2">
            <a:lum bright="24000" contrast="18000"/>
          </a:blip>
          <a:srcRect/>
          <a:stretch>
            <a:fillRect/>
          </a:stretch>
        </p:blipFill>
        <p:spPr bwMode="auto">
          <a:xfrm>
            <a:off x="4932363" y="333375"/>
            <a:ext cx="3487737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IMG_2198"/>
          <p:cNvPicPr>
            <a:picLocks noChangeAspect="1" noChangeArrowheads="1"/>
          </p:cNvPicPr>
          <p:nvPr/>
        </p:nvPicPr>
        <p:blipFill>
          <a:blip r:embed="rId2">
            <a:lum bright="12000" contrast="12000"/>
          </a:blip>
          <a:srcRect/>
          <a:stretch>
            <a:fillRect/>
          </a:stretch>
        </p:blipFill>
        <p:spPr bwMode="auto">
          <a:xfrm>
            <a:off x="500034" y="71414"/>
            <a:ext cx="3786214" cy="6000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142844" y="5786462"/>
            <a:ext cx="5072098" cy="1071538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Памятник Сергию Радонежскому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en-US" sz="24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в Сергиевом Посаде</a:t>
            </a:r>
          </a:p>
        </p:txBody>
      </p:sp>
      <p:pic>
        <p:nvPicPr>
          <p:cNvPr id="5122" name="Picture 2" descr="http://www.holidaykey.ru/media/propertyphotos/2/5002/358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214422"/>
            <a:ext cx="4487863" cy="3719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643438" y="50004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Троице -Сергиева Лавра</a:t>
            </a:r>
            <a:endParaRPr lang="ru-RU" sz="2400" dirty="0">
              <a:solidFill>
                <a:schemeClr val="tx2">
                  <a:lumMod val="75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пословицами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2976" y="1285860"/>
            <a:ext cx="7715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Кто родителей почитает, тот вовеки не погибает. </a:t>
            </a:r>
            <a:r>
              <a:rPr lang="ru-RU" dirty="0" smtClean="0"/>
              <a:t>(</a:t>
            </a:r>
            <a:r>
              <a:rPr lang="ru-RU" sz="1400" i="1" dirty="0" smtClean="0"/>
              <a:t>Преподобный Сергий почитал своих родителей. Когда он хотел уйти в монастырь, родители попросили его остаться и позаботиться о них, и Преподобный Сергий их послушался.)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Жить – Богу служить. </a:t>
            </a:r>
          </a:p>
          <a:p>
            <a:r>
              <a:rPr lang="ru-RU" sz="1400" i="1" dirty="0" smtClean="0"/>
              <a:t>(Преподобный Сергий всю свою жизнь посвятил Богу. Он жил по Божиим заповедям, любил Бога. С детства он любил молиться, читать божественные книги; в юности он ушел в лес, чтобы никто не мешал ему молиться.)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Послушание паче поста и молитвы</a:t>
            </a:r>
            <a:r>
              <a:rPr lang="ru-RU" sz="1400" dirty="0" smtClean="0"/>
              <a:t>. </a:t>
            </a:r>
          </a:p>
          <a:p>
            <a:r>
              <a:rPr lang="ru-RU" sz="1400" i="1" dirty="0" smtClean="0"/>
              <a:t>(Отрок Варфоломей послушался старца, когда тот велел ему читать книгу. Варфоломею было стыдно, ведь он не умел читать, но он послушался старца и легко прочитал. Потом он послушался своих родителей, когда они попросили его не становиться монахом до их смерти.)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Умный смиряется, глупый надувается. </a:t>
            </a:r>
          </a:p>
          <a:p>
            <a:r>
              <a:rPr lang="ru-RU" sz="1400" i="1" dirty="0" smtClean="0"/>
              <a:t>(Преподобный Сергий жил очень скромно. Однажды к нему пришел крестьянин, а в это время святой работал на огороде. Когда крестьянину на него указали, то он не поверил монахам. Но тут в монастырь приехал князь, и крестьянин увидел, что князь берет благословение у того старца, которого он назвал нищим. Крестьянин раскаялся в своем поступке, и Преподобный его утешил.)</a:t>
            </a:r>
          </a:p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С молитвою в устах, с работою в руках. </a:t>
            </a:r>
          </a:p>
          <a:p>
            <a:r>
              <a:rPr lang="ru-RU" sz="1400" i="1" dirty="0" smtClean="0"/>
              <a:t>(Так жил Преподобный Сергий с детства. Много молился, но и работы не избегал, хотя был боярский сын.)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1538" y="1142984"/>
            <a:ext cx="3786214" cy="580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звали родителей Сергия?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Иван и Ольга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Пётр и Марфа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Кирилл и Мария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Какое имя получил мальчик при крещении?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Сергий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Константин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Варфоломей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учился мальчик?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быстро и легко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медленно и не прилежно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прилежно, но с трудом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Кого встретил мальчик?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святого старца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ангела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монахиню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он спросил у мальчика?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Кем ты хочешь стать, чадо?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Куда ты идёшь, чадо?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ищешь и чего хочешь, чадо?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ответил мальчик на вопрос старца?</a:t>
            </a: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что он хочет знать грамоту</a:t>
            </a: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что он хочет стать монахом</a:t>
            </a: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что его послали искать лошадь</a:t>
            </a:r>
          </a:p>
          <a:p>
            <a:pPr lvl="0" eaLnBrk="0" hangingPunct="0"/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72066" y="1142984"/>
            <a:ext cx="37862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Откуда переехал отец мальчика?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из Киева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из Москвы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из Ростова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Куда переехал отец мальчика?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В Радонеж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В Москву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В Коломну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чём просил юноша своих родителей?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позволить ему стать священником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позволить ему идти учиться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позволить ему стать монахом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чём попросили родители юношу?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подождать, пока они состарятся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подождать, пока они умрут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подождать, пока женятся старшие братья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 из князей приезжал к пр. Сергию за советом и благословением?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князь Александр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князь Дмитрий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князь Владимир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>
              <a:buFontTx/>
              <a:buChar char="•"/>
            </a:pP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называется храм, созданный Сергием?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Успенский собор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</a:t>
            </a:r>
            <a:r>
              <a:rPr lang="ru-RU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Духовская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церковь</a:t>
            </a:r>
            <a:endParaRPr lang="ru-RU" sz="1400" dirty="0" smtClean="0">
              <a:latin typeface="Arial" pitchFamily="34" charset="0"/>
            </a:endParaRPr>
          </a:p>
          <a:p>
            <a:pPr lvl="0" eaLnBrk="0" hangingPunct="0"/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</a:t>
            </a:r>
            <a:r>
              <a:rPr lang="ru-RU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Троице-Сергиевская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Лавра </a:t>
            </a:r>
            <a:endParaRPr lang="ru-RU" sz="1400" dirty="0" smtClean="0"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3108" y="214290"/>
            <a:ext cx="6000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Тест «Житие Сергия Радонежского»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86116" y="642918"/>
            <a:ext cx="3049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hangingPunct="0"/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Выбери правильный ответ.</a:t>
            </a:r>
            <a:endParaRPr lang="ru-RU" sz="1100" dirty="0" smtClean="0">
              <a:latin typeface="Arial" pitchFamily="34" charset="0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23528" y="328782"/>
            <a:ext cx="8496944" cy="6200436"/>
          </a:xfrm>
          <a:prstGeom prst="rect">
            <a:avLst/>
          </a:prstGeom>
          <a:effectLst/>
        </p:spPr>
        <p:txBody>
          <a:bodyPr wrap="square">
            <a:noAutofit/>
          </a:bodyPr>
          <a:lstStyle/>
          <a:p>
            <a:pPr algn="ctr">
              <a:lnSpc>
                <a:spcPct val="80000"/>
              </a:lnSpc>
              <a:tabLst>
                <a:tab pos="133350" algn="l"/>
              </a:tabLst>
            </a:pPr>
            <a:endParaRPr lang="ru-RU" dirty="0">
              <a:solidFill>
                <a:srgbClr val="FDFCD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17" name="Рисунок 16" descr="0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996952"/>
            <a:ext cx="908720" cy="908720"/>
          </a:xfrm>
          <a:prstGeom prst="rect">
            <a:avLst/>
          </a:prstGeom>
          <a:effectLst/>
        </p:spPr>
      </p:pic>
      <p:sp>
        <p:nvSpPr>
          <p:cNvPr id="18" name="Прямоугольник 17"/>
          <p:cNvSpPr/>
          <p:nvPr/>
        </p:nvSpPr>
        <p:spPr>
          <a:xfrm>
            <a:off x="3428992" y="2928934"/>
            <a:ext cx="4435426" cy="936104"/>
          </a:xfrm>
          <a:prstGeom prst="rect">
            <a:avLst/>
          </a:prstGeom>
          <a:effectLst/>
        </p:spPr>
        <p:txBody>
          <a:bodyPr wrap="square">
            <a:noAutofit/>
          </a:bodyPr>
          <a:lstStyle/>
          <a:p>
            <a:pPr marL="0" lvl="1" algn="ctr">
              <a:lnSpc>
                <a:spcPct val="80000"/>
              </a:lnSpc>
              <a:tabLst>
                <a:tab pos="133350" algn="l"/>
              </a:tabLst>
            </a:pPr>
            <a:r>
              <a:rPr lang="ru-RU" dirty="0" smtClean="0">
                <a:solidFill>
                  <a:srgbClr val="FDFC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	</a:t>
            </a: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Желтый цвет</a:t>
            </a:r>
          </a:p>
          <a:p>
            <a:pPr algn="ctr">
              <a:lnSpc>
                <a:spcPct val="80000"/>
              </a:lnSpc>
              <a:tabLst>
                <a:tab pos="133350" algn="l"/>
              </a:tabLst>
            </a:pP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«Было интересно, но кое-что</a:t>
            </a:r>
          </a:p>
          <a:p>
            <a:pPr algn="ctr">
              <a:lnSpc>
                <a:spcPct val="80000"/>
              </a:lnSpc>
              <a:tabLst>
                <a:tab pos="133350" algn="l"/>
              </a:tabLst>
            </a:pP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 осталось непонятно»</a:t>
            </a:r>
          </a:p>
        </p:txBody>
      </p:sp>
      <p:pic>
        <p:nvPicPr>
          <p:cNvPr id="8" name="Рисунок 7" descr="00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916832"/>
            <a:ext cx="908720" cy="908720"/>
          </a:xfrm>
          <a:prstGeom prst="rect">
            <a:avLst/>
          </a:prstGeom>
          <a:effectLst/>
        </p:spPr>
      </p:pic>
      <p:sp>
        <p:nvSpPr>
          <p:cNvPr id="14" name="TextBox 13"/>
          <p:cNvSpPr txBox="1"/>
          <p:nvPr/>
        </p:nvSpPr>
        <p:spPr>
          <a:xfrm>
            <a:off x="251520" y="797803"/>
            <a:ext cx="8640960" cy="89011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3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Закрасьте звёздочку в тетрадях </a:t>
            </a:r>
            <a:br>
              <a:rPr lang="ru-RU" sz="3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32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одним из цветов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779912" y="2000240"/>
            <a:ext cx="3672408" cy="790347"/>
          </a:xfrm>
          <a:prstGeom prst="rect">
            <a:avLst/>
          </a:prstGeom>
          <a:effectLst/>
        </p:spPr>
        <p:txBody>
          <a:bodyPr wrap="square">
            <a:noAutofit/>
          </a:bodyPr>
          <a:lstStyle/>
          <a:p>
            <a:pPr algn="ctr">
              <a:lnSpc>
                <a:spcPct val="80000"/>
              </a:lnSpc>
            </a:pPr>
            <a:r>
              <a:rPr lang="ru-RU" dirty="0" smtClean="0">
                <a:solidFill>
                  <a:srgbClr val="FDFC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  </a:t>
            </a: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Зелёный цвет</a:t>
            </a:r>
          </a:p>
          <a:p>
            <a:pPr algn="ctr">
              <a:lnSpc>
                <a:spcPct val="80000"/>
              </a:lnSpc>
            </a:pP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«Мне было интересно»</a:t>
            </a:r>
          </a:p>
        </p:txBody>
      </p:sp>
      <p:pic>
        <p:nvPicPr>
          <p:cNvPr id="10" name="Рисунок 9" descr="00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073590"/>
            <a:ext cx="908720" cy="908720"/>
          </a:xfrm>
          <a:prstGeom prst="rect">
            <a:avLst/>
          </a:prstGeom>
          <a:effectLst/>
        </p:spPr>
      </p:pic>
      <p:sp>
        <p:nvSpPr>
          <p:cNvPr id="22" name="Прямоугольник 21"/>
          <p:cNvSpPr/>
          <p:nvPr/>
        </p:nvSpPr>
        <p:spPr>
          <a:xfrm>
            <a:off x="4000496" y="4143380"/>
            <a:ext cx="3506732" cy="790347"/>
          </a:xfrm>
          <a:prstGeom prst="rect">
            <a:avLst/>
          </a:prstGeom>
          <a:effectLst/>
        </p:spPr>
        <p:txBody>
          <a:bodyPr wrap="square">
            <a:noAutofit/>
          </a:bodyPr>
          <a:lstStyle/>
          <a:p>
            <a:pPr algn="ctr"/>
            <a:r>
              <a:rPr lang="ru-RU" dirty="0" smtClean="0">
                <a:solidFill>
                  <a:srgbClr val="FDFC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  </a:t>
            </a: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Красный цвет</a:t>
            </a:r>
          </a:p>
          <a:p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«Я с этим не согласен»</a:t>
            </a:r>
          </a:p>
        </p:txBody>
      </p:sp>
      <p:pic>
        <p:nvPicPr>
          <p:cNvPr id="12" name="Рисунок 11" descr="00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99792" y="5153710"/>
            <a:ext cx="908720" cy="908720"/>
          </a:xfrm>
          <a:prstGeom prst="rect">
            <a:avLst/>
          </a:prstGeom>
          <a:effectLst/>
        </p:spPr>
      </p:pic>
      <p:sp>
        <p:nvSpPr>
          <p:cNvPr id="23" name="Прямоугольник 22"/>
          <p:cNvSpPr/>
          <p:nvPr/>
        </p:nvSpPr>
        <p:spPr>
          <a:xfrm>
            <a:off x="4265158" y="5143512"/>
            <a:ext cx="2664296" cy="790347"/>
          </a:xfrm>
          <a:prstGeom prst="rect">
            <a:avLst/>
          </a:prstGeom>
          <a:effectLst/>
        </p:spPr>
        <p:txBody>
          <a:bodyPr wrap="square">
            <a:noAutofit/>
          </a:bodyPr>
          <a:lstStyle/>
          <a:p>
            <a:pPr algn="ctr"/>
            <a:r>
              <a:rPr lang="ru-RU" dirty="0" smtClean="0">
                <a:solidFill>
                  <a:srgbClr val="FDFC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  </a:t>
            </a:r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Серый цвет</a:t>
            </a:r>
          </a:p>
          <a:p>
            <a:pPr algn="ctr"/>
            <a:r>
              <a:rPr lang="ru-RU" sz="24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«Было скучно»</a:t>
            </a: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71604" y="214290"/>
            <a:ext cx="4972056" cy="777875"/>
          </a:xfrm>
        </p:spPr>
        <p:txBody>
          <a:bodyPr/>
          <a:lstStyle/>
          <a:p>
            <a:r>
              <a:rPr lang="ru-RU" sz="3200" dirty="0"/>
              <a:t>Источники информации: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38" y="1700213"/>
            <a:ext cx="7929618" cy="452596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sz="1400" dirty="0">
                <a:hlinkClick r:id="rId2"/>
              </a:rPr>
              <a:t>http://top50.nameofrussia.ru/person.html?id=99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r>
              <a:rPr lang="ru-RU" sz="1400" dirty="0">
                <a:hlinkClick r:id="rId3"/>
              </a:rPr>
              <a:t>http://www.bogomater.ru/index.php?option=com_content&amp;view=article&amp;id=54:sergiy-radonezhsky&amp;catid=17:2010-03-11-14-38-24&amp;Itemid=6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4"/>
              </a:rPr>
              <a:t>http://hotkovo.net.ru/logo_cat/4.gif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r>
              <a:rPr lang="ru-RU" sz="1400" dirty="0">
                <a:hlinkClick r:id="rId5"/>
              </a:rPr>
              <a:t>http://</a:t>
            </a:r>
            <a:r>
              <a:rPr lang="ru-RU" sz="1400" dirty="0" smtClean="0">
                <a:hlinkClick r:id="rId5"/>
              </a:rPr>
              <a:t>www.lomonosov.org/paste/fouresses6344274272058.jpg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6"/>
              </a:rPr>
              <a:t>http://</a:t>
            </a:r>
            <a:r>
              <a:rPr lang="ru-RU" sz="1400" dirty="0" smtClean="0">
                <a:hlinkClick r:id="rId6"/>
              </a:rPr>
              <a:t>likbez.sumy.ua/uploads/images/1000409502.jpg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7"/>
              </a:rPr>
              <a:t>http://gorod-zagorsk.ru/pic/mess050pic920.jpg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r>
              <a:rPr lang="ru-RU" sz="1400" dirty="0">
                <a:hlinkClick r:id="rId8"/>
              </a:rPr>
              <a:t>http://www.arefa.ru/files/2279/2279.jpg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r>
              <a:rPr lang="ru-RU" sz="1400" dirty="0">
                <a:hlinkClick r:id="rId9"/>
              </a:rPr>
              <a:t>http://</a:t>
            </a:r>
            <a:r>
              <a:rPr lang="ru-RU" sz="1400" dirty="0" smtClean="0">
                <a:hlinkClick r:id="rId9"/>
              </a:rPr>
              <a:t>s46.radikal.ru/i114/0905/16/5109a29f9b7ft.jpg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0"/>
              </a:rPr>
              <a:t>http://</a:t>
            </a:r>
            <a:r>
              <a:rPr lang="ru-RU" sz="1400" dirty="0" smtClean="0">
                <a:hlinkClick r:id="rId10"/>
              </a:rPr>
              <a:t>www.museum.ru/imgB.asp?24237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1"/>
              </a:rPr>
              <a:t>http://</a:t>
            </a:r>
            <a:r>
              <a:rPr lang="ru-RU" sz="1400" dirty="0" smtClean="0">
                <a:hlinkClick r:id="rId11"/>
              </a:rPr>
              <a:t>www.zolotoe-koltso.ru/goroda_new/sergievposad/pics_sp/sp_radonejskiy_medved.jpg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2"/>
              </a:rPr>
              <a:t>http://knol.google.com/k/-/-/</a:t>
            </a:r>
            <a:r>
              <a:rPr lang="ru-RU" sz="1400" dirty="0" smtClean="0">
                <a:hlinkClick r:id="rId12"/>
              </a:rPr>
              <a:t>209nqpp00go3k/69efev/image%20%286%29.jpg</a:t>
            </a:r>
            <a:endParaRPr lang="en-US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3"/>
              </a:rPr>
              <a:t>http://img0.liveinternet.ru/images/attach/c/1//</a:t>
            </a:r>
            <a:r>
              <a:rPr lang="ru-RU" sz="1400" dirty="0" smtClean="0">
                <a:hlinkClick r:id="rId13"/>
              </a:rPr>
              <a:t>50/293/50293572_pt06.jpg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4"/>
              </a:rPr>
              <a:t>http://</a:t>
            </a:r>
            <a:r>
              <a:rPr lang="ru-RU" sz="1400" dirty="0" smtClean="0">
                <a:hlinkClick r:id="rId14"/>
              </a:rPr>
              <a:t>dic.academic.ru/pictures/wiki/files/50/260px-St_Sergius_the_Builder.jpg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5"/>
              </a:rPr>
              <a:t>http://</a:t>
            </a:r>
            <a:r>
              <a:rPr lang="ru-RU" sz="1400" dirty="0" smtClean="0">
                <a:hlinkClick r:id="rId15"/>
              </a:rPr>
              <a:t>www.museum.ru/imgB.asp?24236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6"/>
              </a:rPr>
              <a:t>http://www.artcyclopedia.ru/img/big/005280023.jpg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r>
              <a:rPr lang="ru-RU" sz="1400" dirty="0">
                <a:hlinkClick r:id="rId17"/>
              </a:rPr>
              <a:t>http://</a:t>
            </a:r>
            <a:r>
              <a:rPr lang="ru-RU" sz="1400" dirty="0" smtClean="0">
                <a:hlinkClick r:id="rId17"/>
              </a:rPr>
              <a:t>www.tanais.info/directory/sergy6.jpg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8"/>
              </a:rPr>
              <a:t>http://</a:t>
            </a:r>
            <a:r>
              <a:rPr lang="ru-RU" sz="1400" dirty="0" smtClean="0">
                <a:hlinkClick r:id="rId18"/>
              </a:rPr>
              <a:t>hram-dimitria.ru/sait/Icon/5.jpg</a:t>
            </a:r>
            <a:endParaRPr lang="ru-RU" sz="1400" dirty="0"/>
          </a:p>
          <a:p>
            <a:pPr>
              <a:lnSpc>
                <a:spcPct val="80000"/>
              </a:lnSpc>
            </a:pPr>
            <a:r>
              <a:rPr lang="ru-RU" sz="1400" dirty="0">
                <a:hlinkClick r:id="rId19"/>
              </a:rPr>
              <a:t>http://talantov.info/files/IMG_2198_tn.jpg</a:t>
            </a:r>
            <a:r>
              <a:rPr lang="ru-RU" sz="1400" dirty="0"/>
              <a:t> </a:t>
            </a:r>
          </a:p>
          <a:p>
            <a:pPr>
              <a:lnSpc>
                <a:spcPct val="80000"/>
              </a:lnSpc>
            </a:pPr>
            <a:endParaRPr lang="ru-RU" sz="1400" dirty="0"/>
          </a:p>
        </p:txBody>
      </p:sp>
      <p:pic>
        <p:nvPicPr>
          <p:cNvPr id="35845" name="Picture 5" descr="Сергий Радонежский">
            <a:hlinkClick r:id="rId20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285852" y="1214422"/>
            <a:ext cx="1040992" cy="366713"/>
          </a:xfrm>
          <a:prstGeom prst="rect">
            <a:avLst/>
          </a:prstGeom>
          <a:noFill/>
        </p:spPr>
      </p:pic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2285984" y="1214422"/>
            <a:ext cx="2441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400" dirty="0">
                <a:hlinkClick r:id="rId20"/>
              </a:rPr>
              <a:t>http://www.svyatoysergiy.ru/</a:t>
            </a:r>
            <a:r>
              <a:rPr lang="ru-RU" sz="1400" dirty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956</TotalTime>
  <Words>1113</Words>
  <Application>Microsoft Office PowerPoint</Application>
  <PresentationFormat>Экран (4:3)</PresentationFormat>
  <Paragraphs>126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Основы религиозной культуры и светской этики  Тема урока: Преподобный  Сергий Радонежский</vt:lpstr>
      <vt:lpstr>Слайд 2</vt:lpstr>
      <vt:lpstr>Работа со словарем</vt:lpstr>
      <vt:lpstr>Слайд 4</vt:lpstr>
      <vt:lpstr>Слайд 5</vt:lpstr>
      <vt:lpstr>“Святое видение отроку Варфоломею”  Михаил Нестеров</vt:lpstr>
      <vt:lpstr>Слайд 7</vt:lpstr>
      <vt:lpstr>“Юность Преподобного Сергия”  Михаил Нестеров</vt:lpstr>
      <vt:lpstr>“Труды Преподобного Сергия”  Михаил Нестеров</vt:lpstr>
      <vt:lpstr>Сергий «тихими и кроткими словами» мог действовать на самые загрубелые и ожесточённые сердца; очень часто примирял враждующих между собой князей, уговаривая их подчиняться великому князю московскому.</vt:lpstr>
      <vt:lpstr>О жизни Преподобного Сергия существует множество легенд</vt:lpstr>
      <vt:lpstr>Однажды Преподобный Сергий увидел перед своей хижиной большого медведя. Испугавшись в первый момент, Преподобный понял, что зверь не столько свиреп, сколько голоден. Вынес он краюху хлеба и положил на пень перед медведем. Съев угощение, медведь удалился в лес. С тех пор зверь стал часто приходить к жилищу, ожидая угощения.  А Преподобный благодарил Бога, что послал ему лютого зверя на утешение.</vt:lpstr>
      <vt:lpstr>Легенда о том, как зародился промысел Богородской игрушки, рассказывает, что первую деревянную игрушку сделал сам Преподобный Сергий. Будто бы он в свободное от молитв и трудов время вырезал из липы птичек, коньков и дарил "на благословенье" детям.</vt:lpstr>
      <vt:lpstr>Сергий стал основателем Троице-Сергиева монастыря (лавры).  Слава Сергия дошла даже до Царьграда.</vt:lpstr>
      <vt:lpstr>По версии жития, отправляясь на Куликовскую битву с Мамаем, князь Дмитрий поехал к Сергию, чтобы помолиться с ним и получить от него благословение.  Сергий предрёк ему победу и спасение от смерти и отпустил в поход двух своих иноков, Пересвета и Ослябю. </vt:lpstr>
      <vt:lpstr>Незадолго до смерти, Сергий Радонежский завещал своим инокам «иметь чистоту душевную и телесную и любовь нелицемерную», «смирением украшать себя», «единомыслие друг с другом хранить», «ни во что ставить честь и славу жизни этой, но вместо этого от Бога воздаяния ожидать, небесных вечных благ наслаждения».</vt:lpstr>
      <vt:lpstr>Памятник Сергию Радонежскому  в Сергиевом Посаде</vt:lpstr>
      <vt:lpstr>Работа с пословицами</vt:lpstr>
      <vt:lpstr>Слайд 19</vt:lpstr>
      <vt:lpstr>Слайд 20</vt:lpstr>
      <vt:lpstr>Источники информации: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Мама</dc:creator>
  <cp:lastModifiedBy>Санкт-Петербург</cp:lastModifiedBy>
  <cp:revision>42</cp:revision>
  <dcterms:created xsi:type="dcterms:W3CDTF">2010-09-12T10:30:25Z</dcterms:created>
  <dcterms:modified xsi:type="dcterms:W3CDTF">2015-03-04T11:42:43Z</dcterms:modified>
</cp:coreProperties>
</file>