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0" r:id="rId4"/>
    <p:sldId id="270" r:id="rId5"/>
    <p:sldId id="261" r:id="rId6"/>
    <p:sldId id="262" r:id="rId7"/>
    <p:sldId id="258" r:id="rId8"/>
    <p:sldId id="278" r:id="rId9"/>
    <p:sldId id="263" r:id="rId10"/>
    <p:sldId id="264" r:id="rId11"/>
    <p:sldId id="266" r:id="rId12"/>
    <p:sldId id="267" r:id="rId13"/>
    <p:sldId id="277" r:id="rId14"/>
    <p:sldId id="269" r:id="rId15"/>
    <p:sldId id="271" r:id="rId16"/>
    <p:sldId id="272" r:id="rId17"/>
    <p:sldId id="259" r:id="rId18"/>
    <p:sldId id="279" r:id="rId19"/>
    <p:sldId id="273" r:id="rId20"/>
    <p:sldId id="27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>
      <p:cViewPr varScale="1">
        <p:scale>
          <a:sx n="95" d="100"/>
          <a:sy n="95" d="100"/>
        </p:scale>
        <p:origin x="7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4402968-382F-4F3A-9BD3-A9EE3B098C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392D0-5388-4E67-8050-43B8D06648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3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CA9ED-7067-4832-A36E-5B7B3A087D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6737F-6412-45B3-B47A-FC29928A1A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7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98080-8BFD-4E11-A063-A1E9EBA9B3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183C5-7026-4200-B335-344FC1B20E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1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0A2FF-4F70-4CF4-8E5C-D44A65466A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6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58858-9E34-479D-8ADB-432D28928F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A176A-57A7-493F-A16E-A02B15ACED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1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D15DB-7CB4-45AA-9CC9-852922E24F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33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915B5-B033-4D73-8EA3-63B10FD44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7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61B056D-6C0F-432E-8B84-981935D00E9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commons.wikimedia.org/wiki/File:Alexander_Nevskij_Kloster_4.JPG?uselang=r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ulpolocal.com/wp-content/uploads/2012/06/Alexander-Nevsky-Lavra.jpg" TargetMode="External"/><Relationship Id="rId13" Type="http://schemas.openxmlformats.org/officeDocument/2006/relationships/hyperlink" Target="http://img-fotki.yandex.ru/get/4418/1974868.90/0_6b4ee_3f72cf28_XL" TargetMode="External"/><Relationship Id="rId18" Type="http://schemas.openxmlformats.org/officeDocument/2006/relationships/hyperlink" Target="http://s017.radikal.ru/i430/1110/14/1f0349a4ca11.jpg" TargetMode="External"/><Relationship Id="rId26" Type="http://schemas.openxmlformats.org/officeDocument/2006/relationships/hyperlink" Target="http://bukharapiter.ru/temple/img/019.jpg" TargetMode="External"/><Relationship Id="rId3" Type="http://schemas.openxmlformats.org/officeDocument/2006/relationships/hyperlink" Target="http://www.worldwalk.info/ru/catalog/329/" TargetMode="External"/><Relationship Id="rId21" Type="http://schemas.openxmlformats.org/officeDocument/2006/relationships/hyperlink" Target="http://arcun.ru/assets/big25802.jpg" TargetMode="External"/><Relationship Id="rId34" Type="http://schemas.openxmlformats.org/officeDocument/2006/relationships/hyperlink" Target="http://kvnews.ru/pic/13400201793.jpg" TargetMode="External"/><Relationship Id="rId7" Type="http://schemas.openxmlformats.org/officeDocument/2006/relationships/hyperlink" Target="http://www.arastiralim.com/wp-content/uploads/2012/12/Peter-the-Great-590x769.jpg" TargetMode="External"/><Relationship Id="rId12" Type="http://schemas.openxmlformats.org/officeDocument/2006/relationships/hyperlink" Target="http://www.ipetersburg.ru/content/images/essence/wysiwyg/m_c0d2c50f43212743.jpg" TargetMode="External"/><Relationship Id="rId17" Type="http://schemas.openxmlformats.org/officeDocument/2006/relationships/hyperlink" Target="http://www.koipkro.kostroma.ru/Kostroma_EDU/Kos-Sch-1/DocLib46/%D0%9A%D0%B0%D1%80%D1%82%D0%B8%D0%BD%D0%BA%D0%B8/%D0%9F%D0%BE%D1%80%D1%82%D1%80%D0%B5%D1%82%D1%8B/image001.jpg" TargetMode="External"/><Relationship Id="rId25" Type="http://schemas.openxmlformats.org/officeDocument/2006/relationships/hyperlink" Target="http://www.pravmir.ru/wp-content/uploads/2012/12/original.jpg" TargetMode="External"/><Relationship Id="rId33" Type="http://schemas.openxmlformats.org/officeDocument/2006/relationships/hyperlink" Target="http://priemspb.mirtc.ru/photo/942.jpg" TargetMode="External"/><Relationship Id="rId2" Type="http://schemas.openxmlformats.org/officeDocument/2006/relationships/hyperlink" Target="http://ru.wikipedia.org/wiki/%C0%EB%E5%EA%F1%E0%ED%E4%F0%EE-%CD%E5%E2%F1%EA%E0%FF_%EB%E0%E2%F0%E0" TargetMode="External"/><Relationship Id="rId16" Type="http://schemas.openxmlformats.org/officeDocument/2006/relationships/hyperlink" Target="http://upload.wikimedia.org/wikipedia/commons/1/18/Ivan_Starov.jpg" TargetMode="External"/><Relationship Id="rId20" Type="http://schemas.openxmlformats.org/officeDocument/2006/relationships/hyperlink" Target="http://&#1093;&#1086;&#1089;&#1090;&#1077;&#1083;&#1087;&#1077;&#1090;&#1077;&#1088;&#1073;&#1091;&#1088;&#1075;.&#1088;&#1092;/wp-content/uploads/2012/09/aleksandro-nevskaya-lavra.jpg" TargetMode="External"/><Relationship Id="rId29" Type="http://schemas.openxmlformats.org/officeDocument/2006/relationships/hyperlink" Target="http://img0.liveinternet.ru/images/attach/c/4/82/614/82614864_16387789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tdihinfo.ru/menu/catalog/map/329.jpg" TargetMode="External"/><Relationship Id="rId11" Type="http://schemas.openxmlformats.org/officeDocument/2006/relationships/hyperlink" Target="http://www.svadbavrn.info/content/tema/images/sob-sbp2.jpg" TargetMode="External"/><Relationship Id="rId24" Type="http://schemas.openxmlformats.org/officeDocument/2006/relationships/hyperlink" Target="http://biblioteka.cc/uploads/files/1264459373_32.jpg" TargetMode="External"/><Relationship Id="rId32" Type="http://schemas.openxmlformats.org/officeDocument/2006/relationships/hyperlink" Target="http://www.etoretro.ru/data/media/4855/1354436709f68.jpg" TargetMode="External"/><Relationship Id="rId5" Type="http://schemas.openxmlformats.org/officeDocument/2006/relationships/hyperlink" Target="http://alex-anv.narod.ru/pictures/piter/piter_20.jpg" TargetMode="External"/><Relationship Id="rId15" Type="http://schemas.openxmlformats.org/officeDocument/2006/relationships/hyperlink" Target="http://p0.citywalls.ru/photo_21-22484.jpg?mt=1273625807" TargetMode="External"/><Relationship Id="rId23" Type="http://schemas.openxmlformats.org/officeDocument/2006/relationships/hyperlink" Target="http://www.forumimage.ru/uploads/20120104/132569773275002764.jpg" TargetMode="External"/><Relationship Id="rId28" Type="http://schemas.openxmlformats.org/officeDocument/2006/relationships/hyperlink" Target="http://www.rv.ru/photos/2010-10/f02.jpg" TargetMode="External"/><Relationship Id="rId10" Type="http://schemas.openxmlformats.org/officeDocument/2006/relationships/hyperlink" Target="http://www.obitel-minsk.by/UserFiles/Photogallery/alexander_03_originalxq.jpg" TargetMode="External"/><Relationship Id="rId19" Type="http://schemas.openxmlformats.org/officeDocument/2006/relationships/hyperlink" Target="http://s017.radikal.ru/i428/1110/7b/7f6ad0e8e808.jpg" TargetMode="External"/><Relationship Id="rId31" Type="http://schemas.openxmlformats.org/officeDocument/2006/relationships/hyperlink" Target="http://www.regels.org/sc-pic/i43875.jpg" TargetMode="External"/><Relationship Id="rId4" Type="http://schemas.openxmlformats.org/officeDocument/2006/relationships/hyperlink" Target="http://www.cirota.ru/forum/images/32/32362.jpeg" TargetMode="External"/><Relationship Id="rId9" Type="http://schemas.openxmlformats.org/officeDocument/2006/relationships/hyperlink" Target="http://www.germany.ru/photos/958646.big.jpg" TargetMode="External"/><Relationship Id="rId14" Type="http://schemas.openxmlformats.org/officeDocument/2006/relationships/hyperlink" Target="http://www.nlr.ru/exib/Armenia/images/map_01.jpg" TargetMode="External"/><Relationship Id="rId22" Type="http://schemas.openxmlformats.org/officeDocument/2006/relationships/hyperlink" Target="http://d1.endata.cx/data/games/20537/19min19.jpg" TargetMode="External"/><Relationship Id="rId27" Type="http://schemas.openxmlformats.org/officeDocument/2006/relationships/hyperlink" Target="http://img-fotki.yandex.ru/get/4712/88256452.44/0_77165_5e2d623f_XL" TargetMode="External"/><Relationship Id="rId30" Type="http://schemas.openxmlformats.org/officeDocument/2006/relationships/hyperlink" Target="http://www.ikirov.ru/files/1205/%D0%90%D0%BB%D0%B5%D0%BA%D1%81%D0%B0%D0%BD%D0%B4%D1%80%D0%BE-%D0%9D%D0%B5%D0%B2%D1%81%D0%BA%D0%B0%D1%8F%20%D0%BB%D0%B0%D0%B2%D1%80%D0%B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3220" y="3717032"/>
            <a:ext cx="4464496" cy="1866940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Презентация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Барановой Дианы, ученицы 7 б класса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ГБОУ СОШ №512 Невского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района г. Санкт-Петербурга.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Научный руководитель – учитель истории Субботина Наталья Игоревна.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12" name="Рисунок 11" descr="Благовещенская церковь и Троицкий собор">
            <a:hlinkClick r:id="rId4" tooltip="&quot;Благовещенская церковь и Троицкий собор&quot;"/>
          </p:cNvPr>
          <p:cNvPicPr/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4182"/>
            <a:ext cx="620348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634633" y="74182"/>
            <a:ext cx="6268646" cy="3456384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История Александро-Невской лавры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22533" name="Picture 5" descr="http://www.cirota.ru/forum/images/32/32362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718" y="3717032"/>
            <a:ext cx="1577561" cy="2934265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34633" y="5770438"/>
            <a:ext cx="4459932" cy="92333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Номинация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«Александро-Невская лавра глазами юных петербуржцев»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" name="A.Borodin_-_Knyaz'_Igor'-01.Uvertyura_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552" y="2606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964488" cy="2308324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29 мая 1723 года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Петр I, посетив вновь устроенный монастырь, повелел перенести мощи князя Александра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Невского из Владимира в новую столицу. Останки князя прибыли в Петербург </a:t>
            </a:r>
            <a:r>
              <a:rPr lang="ru-RU" sz="2400" b="1" dirty="0" smtClean="0">
                <a:solidFill>
                  <a:srgbClr val="C00000"/>
                </a:solidFill>
              </a:rPr>
              <a:t>30 августа 1724 года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в честь чего в календаре Русской Церкви появился праздник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Пренесения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мощей благоверного князя Александра. 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1746" name="Picture 2" descr="http://s017.radikal.ru/i430/1110/14/1f0349a4ca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36912"/>
            <a:ext cx="6200800" cy="400837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2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4624"/>
            <a:ext cx="8927801" cy="2677656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 учреждением </a:t>
            </a:r>
            <a:r>
              <a:rPr lang="ru-RU" sz="2400" b="1" dirty="0" smtClean="0">
                <a:solidFill>
                  <a:srgbClr val="C00000"/>
                </a:solidFill>
              </a:rPr>
              <a:t>в 1742 году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Санкт-Петербургской епархии её правящие архиереи стали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Священноархимандритами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(настоятелями) монастыря.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 1797 году указом Павла I монастырь получил статус лавры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со следующим штатом: наместник, благочинный, эконом, духовник, ризничий, уставщик, 30 иеромонахов, 18 иеродиаконов, 24 монаха, 20 больничных.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194" name="Picture 2" descr="http://s017.radikal.ru/i428/1110/7b/7f6ad0e8e8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191" y="2862024"/>
            <a:ext cx="5638257" cy="387934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54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462" y="260648"/>
            <a:ext cx="8887361" cy="1384995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1909 году </a:t>
            </a:r>
            <a:r>
              <a:rPr lang="ru-RU" sz="2800" b="1" dirty="0" smtClean="0">
                <a:solidFill>
                  <a:srgbClr val="0070C0"/>
                </a:solidFill>
              </a:rPr>
              <a:t>на территории монастыря был образован музей - </a:t>
            </a:r>
            <a:r>
              <a:rPr lang="ru-RU" sz="2800" b="1" dirty="0" smtClean="0">
                <a:solidFill>
                  <a:srgbClr val="C00000"/>
                </a:solidFill>
              </a:rPr>
              <a:t>Древлехранилище Свято-Троицкой Александро-Невской лавры.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2770" name="Picture 2" descr="http://arcun.ru/assets/big258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0848"/>
            <a:ext cx="2727631" cy="4428492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62" y="2060847"/>
            <a:ext cx="5904656" cy="4428492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84834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d1.endata.cx/data/games/20537/19min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8820472" cy="434408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820472" cy="187220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Октябрь 1917 г. </a:t>
            </a:r>
            <a:r>
              <a:rPr lang="ru-RU" sz="2800" b="1" dirty="0" smtClean="0">
                <a:solidFill>
                  <a:srgbClr val="0070C0"/>
                </a:solidFill>
              </a:rPr>
              <a:t>– захват власти в стране большевиками.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Начались гонения на церковь, разорение храмов и монастырей.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6488668"/>
            <a:ext cx="3843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Илья Глазунов. Вечная Россия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648848"/>
            <a:ext cx="3638896" cy="5632311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1918 году </a:t>
            </a:r>
            <a:r>
              <a:rPr lang="ru-RU" sz="2400" b="1" dirty="0" smtClean="0">
                <a:solidFill>
                  <a:srgbClr val="0070C0"/>
                </a:solidFill>
              </a:rPr>
              <a:t>Александро-Невский монастырь был  формально упразднён, но явочным порядком продолжал действовать еще до 17 февраля 1932 года, когда в ночь на 18 февраля в Ленинграде были арестованы все монашествующие Лавры.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4818" name="Picture 2" descr="&amp;Rcy;&amp;yacy;&amp;dcy;&amp;ocy;&amp;vcy;&amp;ycy;&amp;iecy; &amp;bcy;&amp;ocy;&amp;lcy;&amp;softcy;&amp;shcy;&amp;iecy;&amp;vcy;&amp;icy;&amp;kcy;&amp;icy; &amp;zcy;&amp;acy; &amp;scy;&amp;acy;&amp;tcy;&amp;acy;&amp;ncy;&amp;icy;&amp;ncy;&amp;scy;&amp;kcy;&amp;ocy;&amp;jcy; &amp;rcy;&amp;acy;&amp;bcy;&amp;ocy;&amp;tcy;&amp;ocy;&amp;j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8" y="260648"/>
            <a:ext cx="4844144" cy="6408712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15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36664"/>
            <a:ext cx="6364535" cy="341632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12 мая 1922 года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в рамках кампании по «изъятию церковных ценностей в пользу голодающих», была вскрыта рака с мощами Александра Невского.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Серебряная рака была изъята и помещена в Государственный Эрмитаж.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15 ноября 1922 года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мощи были переданы в фонды Государственного музея истории религии и атеизма.       </a:t>
            </a:r>
          </a:p>
        </p:txBody>
      </p:sp>
      <p:pic>
        <p:nvPicPr>
          <p:cNvPr id="35842" name="Picture 2" descr="http://www.netlenin.ru/sites/default/files/resize/get_image/91363184563a335b7b2c1fc176e81e4a_0-531x3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0" y="3804300"/>
            <a:ext cx="4014511" cy="2910711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bukharapiter.ru/temple/img/0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796368"/>
            <a:ext cx="4636343" cy="2918643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://biblioteka.cc/uploads/files/1264459373_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" y="240616"/>
            <a:ext cx="2556087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94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652"/>
            <a:ext cx="8928992" cy="2677656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1922 году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Лавра подчинилась обновленческому Высшему Церковному Управлению.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Но в октябре 1923 года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по прибытии в Петроград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новопоставленного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Патриархом Тихоном викарного епископа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Мануила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Лемешевского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) 29 сентября 1923 года, Лавра вновь примкнула к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Тихоновской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» Русской Православной Церкви. 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3798" name="Picture 6" descr="http://img-fotki.yandex.ru/get/4712/88256452.44/0_77165_5e2d623f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870" y="2924944"/>
            <a:ext cx="2408250" cy="3326312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6407891"/>
            <a:ext cx="2013756" cy="369332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Патриарх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Тихон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" name="Picture 2" descr="http://www.rv.ru/photos/2010-10/f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t="4665" r="59012" b="48558"/>
          <a:stretch/>
        </p:blipFill>
        <p:spPr bwMode="auto">
          <a:xfrm>
            <a:off x="6444208" y="2944356"/>
            <a:ext cx="1692499" cy="3156860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84168" y="6257852"/>
            <a:ext cx="2570887" cy="52322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Митрополит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</a:rPr>
              <a:t>Мануил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</a:rPr>
              <a:t>Лемешевский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). 1968 год</a:t>
            </a:r>
          </a:p>
        </p:txBody>
      </p:sp>
    </p:spTree>
    <p:extLst>
      <p:ext uri="{BB962C8B-B14F-4D97-AF65-F5344CB8AC3E}">
        <p14:creationId xmlns:p14="http://schemas.microsoft.com/office/powerpoint/2010/main" val="27378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4" y="116632"/>
            <a:ext cx="5930070" cy="341632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1934 году </a:t>
            </a:r>
            <a:r>
              <a:rPr lang="ru-RU" sz="2400" b="1" dirty="0" smtClean="0">
                <a:solidFill>
                  <a:srgbClr val="0070C0"/>
                </a:solidFill>
              </a:rPr>
              <a:t>советской властью был закрыт Троицкий собор Лавры.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 январе 1936 года </a:t>
            </a:r>
            <a:r>
              <a:rPr lang="ru-RU" sz="2400" b="1" dirty="0" smtClean="0">
                <a:solidFill>
                  <a:srgbClr val="0070C0"/>
                </a:solidFill>
              </a:rPr>
              <a:t>была закрыта последняя остававшаяся действующей </a:t>
            </a:r>
            <a:r>
              <a:rPr lang="ru-RU" sz="2400" b="1" dirty="0" err="1" smtClean="0">
                <a:solidFill>
                  <a:srgbClr val="0070C0"/>
                </a:solidFill>
              </a:rPr>
              <a:t>Духосошественская</a:t>
            </a:r>
            <a:r>
              <a:rPr lang="ru-RU" sz="2400" b="1" dirty="0" smtClean="0">
                <a:solidFill>
                  <a:srgbClr val="0070C0"/>
                </a:solidFill>
              </a:rPr>
              <a:t> церковь.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 этого времени весь комплекс Лаврских зданий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использовался государством под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хозяйственные цели.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6866" name="Picture 2" descr="http://img0.liveinternet.ru/images/attach/c/4/82/614/82614864_1638778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55105"/>
            <a:ext cx="4417903" cy="300417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ikirov.ru/files/1205/%D0%90%D0%BB%D0%B5%D0%BA%D1%81%D0%B0%D0%BD%D0%B4%D1%80%D0%BE-%D0%9D%D0%B5%D0%B2%D1%81%D0%BA%D0%B0%D1%8F%20%D0%BB%D0%B0%D0%B2%D1%80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747903" cy="1824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46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14941"/>
            <a:ext cx="4926229" cy="6863417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 годы Великой Отечественной войны (1943 г.)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изменилось отношение советской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власти к Русской Православной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Церкви.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В 1946 году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государство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возвращает для организации и размещения Ленинградского Епархиального управления Свято-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Духовский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храм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Лавры.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Новый митрополит Ленинградский, Григорий (Чуков), ходатайствует перед советской властью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 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возвращении Свято-Троицкого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собора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, но безуспешно.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Только в 1956 году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митрополит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Елевферий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(Воронцов) добивается возвращения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Троицкого собора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Церкви. Первым настоятелем собора после его освящения 12–13 сентября 1957 года стал епископ Алексий (Коноплев).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храме возобновились ежедневные богослужения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http://img12.nnm.ru/f/3/9/b/8/f28594ea7036b4a2135f5f6c8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3822225" cy="2520280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etoretro.ru/data/media/4855/1354436709f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2" t="12548" r="4214" b="30550"/>
          <a:stretch/>
        </p:blipFill>
        <p:spPr bwMode="auto">
          <a:xfrm>
            <a:off x="155004" y="2906355"/>
            <a:ext cx="3822226" cy="3765919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933" y="6210609"/>
            <a:ext cx="331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3"/>
                </a:solidFill>
              </a:rPr>
              <a:t>Митрополит Ленинградский </a:t>
            </a:r>
            <a:r>
              <a:rPr lang="ru-RU" sz="1200" b="1" dirty="0" err="1">
                <a:solidFill>
                  <a:schemeClr val="accent3"/>
                </a:solidFill>
              </a:rPr>
              <a:t>Елевферий</a:t>
            </a:r>
            <a:r>
              <a:rPr lang="ru-RU" sz="1200" b="1" dirty="0">
                <a:solidFill>
                  <a:schemeClr val="accent3"/>
                </a:solidFill>
              </a:rPr>
              <a:t> (Вениамин Александрович </a:t>
            </a:r>
            <a:r>
              <a:rPr lang="ru-RU" sz="1200" b="1" dirty="0" smtClean="0">
                <a:solidFill>
                  <a:schemeClr val="accent3"/>
                </a:solidFill>
              </a:rPr>
              <a:t>Воронцов)</a:t>
            </a:r>
            <a:endParaRPr lang="ru-RU" sz="1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6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16632"/>
            <a:ext cx="6228930" cy="341632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3 июня 1989 года </a:t>
            </a:r>
            <a:r>
              <a:rPr lang="ru-RU" sz="2400" b="1" dirty="0">
                <a:solidFill>
                  <a:srgbClr val="0070C0"/>
                </a:solidFill>
              </a:rPr>
              <a:t>в Троицкий собор </a:t>
            </a:r>
            <a:r>
              <a:rPr lang="ru-RU" sz="2400" b="1" dirty="0" smtClean="0">
                <a:solidFill>
                  <a:srgbClr val="0070C0"/>
                </a:solidFill>
              </a:rPr>
              <a:t>Лавры </a:t>
            </a:r>
            <a:r>
              <a:rPr lang="ru-RU" sz="2400" b="1" dirty="0">
                <a:solidFill>
                  <a:srgbClr val="0070C0"/>
                </a:solidFill>
              </a:rPr>
              <a:t>были </a:t>
            </a:r>
            <a:r>
              <a:rPr lang="ru-RU" sz="2400" b="1" dirty="0" smtClean="0">
                <a:solidFill>
                  <a:srgbClr val="0070C0"/>
                </a:solidFill>
              </a:rPr>
              <a:t>возвращены мощи Александра Невского.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В 1996 году </a:t>
            </a:r>
            <a:r>
              <a:rPr lang="ru-RU" sz="2400" b="1" dirty="0">
                <a:solidFill>
                  <a:srgbClr val="0070C0"/>
                </a:solidFill>
              </a:rPr>
              <a:t>начался процесс возрождения монашеской общины.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18 апреля </a:t>
            </a:r>
            <a:r>
              <a:rPr lang="ru-RU" sz="2400" b="1" dirty="0">
                <a:solidFill>
                  <a:srgbClr val="C00000"/>
                </a:solidFill>
              </a:rPr>
              <a:t>2000 </a:t>
            </a:r>
            <a:r>
              <a:rPr lang="ru-RU" sz="2400" b="1" dirty="0" smtClean="0">
                <a:solidFill>
                  <a:srgbClr val="C00000"/>
                </a:solidFill>
              </a:rPr>
              <a:t>года </a:t>
            </a:r>
            <a:r>
              <a:rPr lang="ru-RU" sz="2400" b="1" dirty="0" smtClean="0">
                <a:solidFill>
                  <a:srgbClr val="0070C0"/>
                </a:solidFill>
              </a:rPr>
              <a:t>все здания и помещения Лавры были вновь переданы в собственность Русской Православной Церкви.</a:t>
            </a:r>
          </a:p>
        </p:txBody>
      </p:sp>
      <p:pic>
        <p:nvPicPr>
          <p:cNvPr id="3" name="Picture 2" descr="http://www.ikirov.ru/files/1205/%D0%90%D0%BB%D0%B5%D0%BA%D1%81%D0%B0%D0%BD%D0%B4%D1%80%D0%BE-%D0%9D%D0%B5%D0%B2%D1%81%D0%BA%D0%B0%D1%8F%20%D0%BB%D0%B0%D0%B2%D1%80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771800" cy="1840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http://priemspb.mirtc.ru/photo/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70454"/>
            <a:ext cx="2228735" cy="2968100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://kvnews.ru/pic/134002017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70454"/>
            <a:ext cx="2140921" cy="3040108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91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454578" y="116632"/>
            <a:ext cx="5509910" cy="2232248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Свято-Троицкая Александро-Невская лавра</a:t>
            </a:r>
            <a:r>
              <a:rPr lang="ru-RU" sz="2800" b="1" dirty="0">
                <a:solidFill>
                  <a:srgbClr val="C00000"/>
                </a:solidFill>
              </a:rPr>
              <a:t> — мужской православный монастырь в Санкт-Петербурге  </a:t>
            </a:r>
            <a:r>
              <a:rPr lang="ru-RU" sz="2800" b="1" dirty="0" smtClean="0">
                <a:solidFill>
                  <a:srgbClr val="C00000"/>
                </a:solidFill>
              </a:rPr>
              <a:t>                 (</a:t>
            </a:r>
            <a:r>
              <a:rPr lang="ru-RU" sz="2800" b="1" dirty="0">
                <a:solidFill>
                  <a:srgbClr val="C00000"/>
                </a:solidFill>
              </a:rPr>
              <a:t>с 1797 года </a:t>
            </a:r>
            <a:r>
              <a:rPr lang="ru-RU" sz="2800" b="1" dirty="0" smtClean="0">
                <a:solidFill>
                  <a:srgbClr val="C00000"/>
                </a:solidFill>
              </a:rPr>
              <a:t>- </a:t>
            </a:r>
            <a:r>
              <a:rPr lang="ru-RU" sz="2800" b="1" dirty="0">
                <a:solidFill>
                  <a:srgbClr val="C00000"/>
                </a:solidFill>
              </a:rPr>
              <a:t>лавра).</a:t>
            </a:r>
          </a:p>
        </p:txBody>
      </p:sp>
      <p:pic>
        <p:nvPicPr>
          <p:cNvPr id="6146" name="Picture 2" descr="http://www.otdihinfo.ru/menu/catalog/map/3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096344" cy="2232248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alex-anv.narod.ru/pictures/piter/piter_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8784976" cy="417646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41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0"/>
            <a:ext cx="7776864" cy="260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Литература и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Интернет-ресурсы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0648"/>
            <a:ext cx="9144000" cy="6574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000" b="1" dirty="0" smtClean="0">
                <a:solidFill>
                  <a:schemeClr val="accent3"/>
                </a:solidFill>
              </a:rPr>
              <a:t>Википедия - </a:t>
            </a:r>
            <a:r>
              <a:rPr lang="en-US" sz="1000" b="1" dirty="0" smtClean="0">
                <a:solidFill>
                  <a:schemeClr val="accent3"/>
                </a:solidFill>
                <a:hlinkClick r:id="rId2"/>
              </a:rPr>
              <a:t>http</a:t>
            </a:r>
            <a:r>
              <a:rPr lang="en-US" sz="1000" b="1" dirty="0">
                <a:solidFill>
                  <a:schemeClr val="accent3"/>
                </a:solidFill>
                <a:hlinkClick r:id="rId2"/>
              </a:rPr>
              <a:t>://ru.wikipedia.org/wiki/%C0%EB%E5%EA%F1%E0%ED%E4%F0%EE-%CD%E5%E2%F1%EA%E0%FF_%</a:t>
            </a:r>
            <a:r>
              <a:rPr lang="en-US" sz="1000" b="1" dirty="0" smtClean="0">
                <a:solidFill>
                  <a:schemeClr val="accent3"/>
                </a:solidFill>
                <a:hlinkClick r:id="rId2"/>
              </a:rPr>
              <a:t>EB%E0%E2%F0%E0</a:t>
            </a:r>
            <a:endParaRPr lang="ru-RU" sz="1000" b="1" dirty="0" smtClean="0">
              <a:solidFill>
                <a:schemeClr val="accent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1000" b="1" dirty="0">
                <a:solidFill>
                  <a:schemeClr val="accent3"/>
                </a:solidFill>
              </a:rPr>
              <a:t>Свято-Троицкая Александро-Невская лавра (</a:t>
            </a:r>
            <a:r>
              <a:rPr lang="ru-RU" sz="1000" b="1" dirty="0" smtClean="0">
                <a:solidFill>
                  <a:schemeClr val="accent3"/>
                </a:solidFill>
              </a:rPr>
              <a:t>Санкт-Петербург) - </a:t>
            </a:r>
            <a:r>
              <a:rPr lang="en-US" sz="1000" b="1" dirty="0" smtClean="0">
                <a:solidFill>
                  <a:schemeClr val="accent3"/>
                </a:solidFill>
                <a:hlinkClick r:id="rId3"/>
              </a:rPr>
              <a:t>http</a:t>
            </a:r>
            <a:r>
              <a:rPr lang="en-US" sz="1000" b="1" dirty="0">
                <a:solidFill>
                  <a:schemeClr val="accent3"/>
                </a:solidFill>
                <a:hlinkClick r:id="rId3"/>
              </a:rPr>
              <a:t>://www.worldwalk.info/ru/catalog/329</a:t>
            </a:r>
            <a:r>
              <a:rPr lang="en-US" sz="1000" b="1" dirty="0" smtClean="0">
                <a:solidFill>
                  <a:schemeClr val="accent3"/>
                </a:solidFill>
                <a:hlinkClick r:id="rId3"/>
              </a:rPr>
              <a:t>/</a:t>
            </a:r>
            <a:r>
              <a:rPr lang="ru-RU" sz="1000" b="1" dirty="0" smtClean="0">
                <a:solidFill>
                  <a:schemeClr val="accent3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accent3"/>
                </a:solidFill>
              </a:rPr>
              <a:t>1 слайд – Икона Александра Невского - </a:t>
            </a:r>
            <a:r>
              <a:rPr lang="en-US" sz="1000" b="1" dirty="0">
                <a:solidFill>
                  <a:schemeClr val="accent3"/>
                </a:solidFill>
                <a:hlinkClick r:id="rId4"/>
              </a:rPr>
              <a:t>http://</a:t>
            </a:r>
            <a:r>
              <a:rPr lang="en-US" sz="1000" b="1" dirty="0" smtClean="0">
                <a:solidFill>
                  <a:schemeClr val="accent3"/>
                </a:solidFill>
                <a:hlinkClick r:id="rId4"/>
              </a:rPr>
              <a:t>www.cirota.ru/forum/images/32/32362.jpeg</a:t>
            </a:r>
            <a:r>
              <a:rPr lang="ru-RU" sz="1000" b="1" dirty="0">
                <a:solidFill>
                  <a:schemeClr val="accent3"/>
                </a:solidFill>
              </a:rPr>
              <a:t> </a:t>
            </a:r>
            <a:endParaRPr lang="ru-RU" sz="1000" b="1" dirty="0" smtClean="0">
              <a:solidFill>
                <a:schemeClr val="accent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accent3"/>
                </a:solidFill>
              </a:rPr>
              <a:t>2 слайд - </a:t>
            </a:r>
            <a:r>
              <a:rPr lang="ru-RU" sz="1000" b="1" dirty="0" err="1">
                <a:solidFill>
                  <a:schemeClr val="accent3"/>
                </a:solidFill>
              </a:rPr>
              <a:t>Свя́то-Тро́ицкая</a:t>
            </a:r>
            <a:r>
              <a:rPr lang="ru-RU" sz="1000" b="1" dirty="0">
                <a:solidFill>
                  <a:schemeClr val="accent3"/>
                </a:solidFill>
              </a:rPr>
              <a:t> </a:t>
            </a:r>
            <a:r>
              <a:rPr lang="ru-RU" sz="1000" b="1" dirty="0" err="1">
                <a:solidFill>
                  <a:schemeClr val="accent3"/>
                </a:solidFill>
              </a:rPr>
              <a:t>Алекса́ндро-Не́вская</a:t>
            </a:r>
            <a:r>
              <a:rPr lang="ru-RU" sz="1000" b="1" dirty="0">
                <a:solidFill>
                  <a:schemeClr val="accent3"/>
                </a:solidFill>
              </a:rPr>
              <a:t> </a:t>
            </a:r>
            <a:r>
              <a:rPr lang="ru-RU" sz="1000" b="1" dirty="0" err="1" smtClean="0">
                <a:solidFill>
                  <a:schemeClr val="accent3"/>
                </a:solidFill>
              </a:rPr>
              <a:t>ла́вра</a:t>
            </a:r>
            <a:r>
              <a:rPr lang="ru-RU" sz="1000" b="1" dirty="0" smtClean="0">
                <a:solidFill>
                  <a:schemeClr val="accent3"/>
                </a:solidFill>
              </a:rPr>
              <a:t> - </a:t>
            </a:r>
            <a:r>
              <a:rPr lang="en-US" sz="1000" b="1" dirty="0">
                <a:solidFill>
                  <a:schemeClr val="accent3"/>
                </a:solidFill>
                <a:hlinkClick r:id="rId5"/>
              </a:rPr>
              <a:t>http://</a:t>
            </a:r>
            <a:r>
              <a:rPr lang="en-US" sz="1000" b="1" dirty="0" smtClean="0">
                <a:solidFill>
                  <a:schemeClr val="accent3"/>
                </a:solidFill>
                <a:hlinkClick r:id="rId5"/>
              </a:rPr>
              <a:t>alex-anv.narod.ru/pictures/piter/piter_20.jpg</a:t>
            </a:r>
            <a:r>
              <a:rPr lang="ru-RU" sz="1000" b="1" dirty="0" smtClean="0">
                <a:solidFill>
                  <a:schemeClr val="accent3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accent3"/>
                </a:solidFill>
              </a:rPr>
              <a:t>2 слайд - </a:t>
            </a:r>
            <a:r>
              <a:rPr lang="ru-RU" sz="1000" b="1" dirty="0">
                <a:solidFill>
                  <a:schemeClr val="accent3"/>
                </a:solidFill>
              </a:rPr>
              <a:t>Свято-Троицкая Александро-Невская лавра (Санкт-Петербург)  - </a:t>
            </a:r>
            <a:r>
              <a:rPr lang="en-US" sz="1000" b="1" dirty="0">
                <a:solidFill>
                  <a:schemeClr val="accent3"/>
                </a:solidFill>
                <a:hlinkClick r:id="rId6"/>
              </a:rPr>
              <a:t>http://</a:t>
            </a:r>
            <a:r>
              <a:rPr lang="en-US" sz="1000" b="1" dirty="0" smtClean="0">
                <a:solidFill>
                  <a:schemeClr val="accent3"/>
                </a:solidFill>
                <a:hlinkClick r:id="rId6"/>
              </a:rPr>
              <a:t>www.otdihinfo.ru/menu/catalog/map/329.jpg</a:t>
            </a:r>
            <a:r>
              <a:rPr lang="ru-RU" sz="1000" b="1" dirty="0" smtClean="0">
                <a:solidFill>
                  <a:schemeClr val="accent3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accent3"/>
                </a:solidFill>
              </a:rPr>
              <a:t>3 слайд – Портрет Петра </a:t>
            </a:r>
            <a:r>
              <a:rPr lang="en-US" sz="1000" b="1" dirty="0" smtClean="0">
                <a:solidFill>
                  <a:schemeClr val="accent3"/>
                </a:solidFill>
              </a:rPr>
              <a:t>I</a:t>
            </a:r>
            <a:r>
              <a:rPr lang="ru-RU" sz="1000" b="1" dirty="0" smtClean="0">
                <a:solidFill>
                  <a:schemeClr val="accent3"/>
                </a:solidFill>
              </a:rPr>
              <a:t> - </a:t>
            </a:r>
            <a:r>
              <a:rPr lang="en-US" sz="1000" b="1" dirty="0">
                <a:hlinkClick r:id="rId7"/>
              </a:rPr>
              <a:t>http://</a:t>
            </a:r>
            <a:r>
              <a:rPr lang="en-US" sz="1000" b="1" dirty="0" smtClean="0">
                <a:hlinkClick r:id="rId7"/>
              </a:rPr>
              <a:t>www.arastiralim.com/wp-content/uploads/2012/12/Peter-the-Great-590x769.jpg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3 слайд – речка </a:t>
            </a:r>
            <a:r>
              <a:rPr lang="ru-RU" sz="1000" b="1" dirty="0" err="1" smtClean="0"/>
              <a:t>Монастырка</a:t>
            </a:r>
            <a:r>
              <a:rPr lang="ru-RU" sz="1000" b="1" dirty="0" smtClean="0"/>
              <a:t> - </a:t>
            </a:r>
            <a:r>
              <a:rPr lang="en-US" sz="1000" b="1" dirty="0">
                <a:hlinkClick r:id="rId8"/>
              </a:rPr>
              <a:t>http://</a:t>
            </a:r>
            <a:r>
              <a:rPr lang="en-US" sz="1000" b="1" dirty="0" smtClean="0">
                <a:hlinkClick r:id="rId8"/>
              </a:rPr>
              <a:t>www.pulpolocal.com/wp-content/uploads/2012/06/Alexander-Nevsky-Lavra.jpg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4 слайд - </a:t>
            </a:r>
            <a:r>
              <a:rPr lang="ru-RU" sz="1000" b="1" dirty="0"/>
              <a:t>Благоверный князь Александр </a:t>
            </a:r>
            <a:r>
              <a:rPr lang="ru-RU" sz="1000" b="1" dirty="0" smtClean="0"/>
              <a:t>Невский - </a:t>
            </a:r>
            <a:r>
              <a:rPr lang="en-US" sz="1000" b="1" dirty="0">
                <a:hlinkClick r:id="rId9"/>
              </a:rPr>
              <a:t>http://</a:t>
            </a:r>
            <a:r>
              <a:rPr lang="en-US" sz="1000" b="1" dirty="0" smtClean="0">
                <a:hlinkClick r:id="rId9"/>
              </a:rPr>
              <a:t>www.germany.ru/photos/958646.big.jpg</a:t>
            </a:r>
            <a:r>
              <a:rPr lang="ru-RU" sz="1000" b="1" dirty="0" smtClean="0"/>
              <a:t> </a:t>
            </a:r>
            <a:endParaRPr lang="ru-RU" sz="1000" b="1" dirty="0"/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4 слайд – Невская битва - </a:t>
            </a:r>
            <a:r>
              <a:rPr lang="en-US" sz="1000" b="1" dirty="0">
                <a:solidFill>
                  <a:schemeClr val="bg1"/>
                </a:solidFill>
                <a:hlinkClick r:id="rId10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10"/>
              </a:rPr>
              <a:t>www.obitel-minsk.by/UserFiles/Photogallery/alexander_03_originalxq.jpg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  <a:endParaRPr lang="ru-RU" sz="1000" b="1" dirty="0">
              <a:solidFill>
                <a:schemeClr val="bg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5 слайд – Благовещенская церковь - </a:t>
            </a:r>
            <a:r>
              <a:rPr lang="en-US" sz="1000" b="1" dirty="0">
                <a:hlinkClick r:id="rId11"/>
              </a:rPr>
              <a:t>http://</a:t>
            </a:r>
            <a:r>
              <a:rPr lang="en-US" sz="1000" b="1" dirty="0" smtClean="0">
                <a:hlinkClick r:id="rId11"/>
              </a:rPr>
              <a:t>www.svadbavrn.info/content/tema/images/sob-sbp2.jpg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6 слайд – Портрет Д. </a:t>
            </a:r>
            <a:r>
              <a:rPr lang="ru-RU" sz="1000" b="1" dirty="0" err="1" smtClean="0"/>
              <a:t>Трезини</a:t>
            </a:r>
            <a:r>
              <a:rPr lang="ru-RU" sz="1000" b="1" dirty="0" smtClean="0"/>
              <a:t> - </a:t>
            </a:r>
            <a:r>
              <a:rPr lang="en-US" sz="1000" b="1" dirty="0">
                <a:hlinkClick r:id="rId12"/>
              </a:rPr>
              <a:t>http://</a:t>
            </a:r>
            <a:r>
              <a:rPr lang="en-US" sz="1000" b="1" dirty="0" smtClean="0">
                <a:hlinkClick r:id="rId12"/>
              </a:rPr>
              <a:t>www.ipetersburg.ru/content/images/essence/wysiwyg/m_c0d2c50f43212743.jpg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6 слайд – </a:t>
            </a:r>
            <a:r>
              <a:rPr lang="ru-RU" sz="1000" b="1" dirty="0">
                <a:solidFill>
                  <a:schemeClr val="accent3"/>
                </a:solidFill>
              </a:rPr>
              <a:t>Свято-Троицкая Александро-Невская лавра -</a:t>
            </a:r>
            <a:r>
              <a:rPr lang="ru-RU" sz="1000" b="1" dirty="0"/>
              <a:t> </a:t>
            </a:r>
            <a:r>
              <a:rPr lang="en-US" sz="1000" b="1" dirty="0">
                <a:hlinkClick r:id="rId13"/>
              </a:rPr>
              <a:t>http://img-fotki.yandex.ru/get/4418/1974868.90/0_6b4ee_3f72cf28_XL</a:t>
            </a:r>
            <a:r>
              <a:rPr lang="ru-RU" sz="1000" b="1" dirty="0"/>
              <a:t> </a:t>
            </a:r>
            <a:endParaRPr lang="ru-RU" sz="1000" b="1" dirty="0" smtClean="0"/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7 </a:t>
            </a:r>
            <a:r>
              <a:rPr lang="ru-RU" sz="1000" b="1" dirty="0"/>
              <a:t>слайд </a:t>
            </a:r>
            <a:r>
              <a:rPr lang="ru-RU" sz="1000" b="1" dirty="0" smtClean="0"/>
              <a:t>- </a:t>
            </a:r>
            <a:r>
              <a:rPr lang="ru-RU" sz="1000" b="1" dirty="0">
                <a:solidFill>
                  <a:schemeClr val="accent3"/>
                </a:solidFill>
              </a:rPr>
              <a:t>Александро-Невская лавра - </a:t>
            </a:r>
            <a:r>
              <a:rPr lang="en-US" sz="1000" b="1" dirty="0">
                <a:hlinkClick r:id="rId14"/>
              </a:rPr>
              <a:t>http://www.nlr.ru/exib/Armenia/images/map_01.jpg</a:t>
            </a:r>
            <a:r>
              <a:rPr lang="ru-RU" sz="1000" b="1" dirty="0"/>
              <a:t> </a:t>
            </a:r>
            <a:endParaRPr lang="ru-RU" sz="1000" b="1" dirty="0" smtClean="0"/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8 слайд - Просфорный </a:t>
            </a:r>
            <a:r>
              <a:rPr lang="ru-RU" sz="1000" b="1" dirty="0"/>
              <a:t>корпус с северо-западной башней – ризницей. Архитектор М.Д. Расторгуев. </a:t>
            </a:r>
            <a:r>
              <a:rPr lang="en-US" sz="1000" b="1" dirty="0">
                <a:hlinkClick r:id="rId15"/>
              </a:rPr>
              <a:t>http://</a:t>
            </a:r>
            <a:r>
              <a:rPr lang="en-US" sz="1000" b="1" dirty="0" smtClean="0">
                <a:hlinkClick r:id="rId15"/>
              </a:rPr>
              <a:t>p0.citywalls.ru/photo_21-22484.jpg?mt=1273625807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8 слайд - </a:t>
            </a:r>
            <a:r>
              <a:rPr lang="ru-RU" sz="1000" b="1" dirty="0">
                <a:solidFill>
                  <a:schemeClr val="bg1"/>
                </a:solidFill>
              </a:rPr>
              <a:t>Иван Егорович </a:t>
            </a:r>
            <a:r>
              <a:rPr lang="ru-RU" sz="1000" b="1" dirty="0" err="1">
                <a:solidFill>
                  <a:schemeClr val="bg1"/>
                </a:solidFill>
              </a:rPr>
              <a:t>Старов</a:t>
            </a:r>
            <a:r>
              <a:rPr lang="ru-RU" sz="1000" b="1" dirty="0">
                <a:solidFill>
                  <a:schemeClr val="bg1"/>
                </a:solidFill>
              </a:rPr>
              <a:t>. С портрета работы Щукина. </a:t>
            </a:r>
            <a:r>
              <a:rPr lang="en-US" sz="1000" b="1" dirty="0">
                <a:solidFill>
                  <a:schemeClr val="bg1"/>
                </a:solidFill>
                <a:hlinkClick r:id="rId16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16"/>
              </a:rPr>
              <a:t>upload.wikimedia.org/wikipedia/commons/1/18/Ivan_Starov.jpg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9 слайд – Портрет Павла </a:t>
            </a:r>
            <a:r>
              <a:rPr lang="en-US" sz="1000" b="1" dirty="0" smtClean="0">
                <a:solidFill>
                  <a:schemeClr val="bg1"/>
                </a:solidFill>
              </a:rPr>
              <a:t>I</a:t>
            </a:r>
            <a:r>
              <a:rPr lang="ru-RU" sz="1000" b="1" dirty="0" smtClean="0">
                <a:solidFill>
                  <a:schemeClr val="bg1"/>
                </a:solidFill>
              </a:rPr>
              <a:t> - </a:t>
            </a:r>
            <a:r>
              <a:rPr lang="en-US" sz="1000" b="1" dirty="0">
                <a:hlinkClick r:id="rId17"/>
              </a:rPr>
              <a:t>http://www.koipkro.kostroma.ru/Kostroma_EDU/Kos-Sch-1/DocLib46/%D0%9A%D0%B0%D1%80%D1%82%D0%B8%D0%BD%D0%BA%D0%B8/%</a:t>
            </a:r>
            <a:r>
              <a:rPr lang="en-US" sz="1000" b="1" dirty="0" smtClean="0">
                <a:hlinkClick r:id="rId17"/>
              </a:rPr>
              <a:t>D0%9F%D0%BE%D1%80%D1%82%D1%80%D0%B5%D1%82%D1%8B/image001.jpg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10 слайд - Перенесение </a:t>
            </a:r>
            <a:r>
              <a:rPr lang="ru-RU" sz="1000" b="1" dirty="0"/>
              <a:t>мощей святого князя Александра - </a:t>
            </a:r>
            <a:r>
              <a:rPr lang="en-US" sz="1000" b="1" dirty="0">
                <a:hlinkClick r:id="rId18"/>
              </a:rPr>
              <a:t>http://</a:t>
            </a:r>
            <a:r>
              <a:rPr lang="en-US" sz="1000" b="1" dirty="0" smtClean="0">
                <a:hlinkClick r:id="rId18"/>
              </a:rPr>
              <a:t>s017.radikal.ru/i430/1110/14/1f0349a4ca11.jpg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11 слайд - </a:t>
            </a:r>
            <a:r>
              <a:rPr lang="ru-RU" sz="1000" b="1" dirty="0"/>
              <a:t>Александро-Невская лавра. Акварель Карла Петровича </a:t>
            </a:r>
            <a:r>
              <a:rPr lang="ru-RU" sz="1000" b="1" dirty="0" err="1"/>
              <a:t>Беггрова</a:t>
            </a:r>
            <a:r>
              <a:rPr lang="ru-RU" sz="1000" b="1" dirty="0"/>
              <a:t>, </a:t>
            </a:r>
            <a:r>
              <a:rPr lang="ru-RU" sz="1000" b="1" dirty="0" smtClean="0"/>
              <a:t>1820-е. -  </a:t>
            </a:r>
            <a:r>
              <a:rPr lang="en-US" sz="1000" b="1" dirty="0">
                <a:hlinkClick r:id="rId19"/>
              </a:rPr>
              <a:t>http://</a:t>
            </a:r>
            <a:r>
              <a:rPr lang="en-US" sz="1000" b="1" dirty="0" smtClean="0">
                <a:hlinkClick r:id="rId19"/>
              </a:rPr>
              <a:t>s017.radikal.ru/i428/1110/7b/7f6ad0e8e808.jpg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12 слайд – Троицкий собор - </a:t>
            </a:r>
            <a:r>
              <a:rPr lang="en-US" sz="1000" b="1" dirty="0" smtClean="0">
                <a:hlinkClick r:id="rId20"/>
              </a:rPr>
              <a:t>http</a:t>
            </a:r>
            <a:r>
              <a:rPr lang="en-US" sz="1000" b="1" dirty="0">
                <a:hlinkClick r:id="rId20"/>
              </a:rPr>
              <a:t>://</a:t>
            </a:r>
            <a:r>
              <a:rPr lang="ru-RU" sz="1000" b="1" dirty="0" err="1">
                <a:hlinkClick r:id="rId20"/>
              </a:rPr>
              <a:t>хостелпетербург.рф</a:t>
            </a:r>
            <a:r>
              <a:rPr lang="ru-RU" sz="1000" b="1" dirty="0">
                <a:hlinkClick r:id="rId20"/>
              </a:rPr>
              <a:t>/</a:t>
            </a:r>
            <a:r>
              <a:rPr lang="en-US" sz="1000" b="1" dirty="0" err="1" smtClean="0">
                <a:hlinkClick r:id="rId20"/>
              </a:rPr>
              <a:t>wp</a:t>
            </a:r>
            <a:r>
              <a:rPr lang="en-US" sz="1000" b="1" dirty="0" smtClean="0">
                <a:hlinkClick r:id="rId20"/>
              </a:rPr>
              <a:t>-content/uploads/2012/09/aleksandro-nevskaya-lavra.jpg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12 слайд - </a:t>
            </a:r>
            <a:r>
              <a:rPr lang="ru-RU" sz="1000" b="1" dirty="0"/>
              <a:t>Древлехранилище Свято-Троицкой Александро-Невской </a:t>
            </a:r>
            <a:r>
              <a:rPr lang="ru-RU" sz="1000" b="1" dirty="0" smtClean="0"/>
              <a:t>Лавры - </a:t>
            </a:r>
            <a:r>
              <a:rPr lang="en-US" sz="1000" b="1" dirty="0">
                <a:hlinkClick r:id="rId21"/>
              </a:rPr>
              <a:t>http://</a:t>
            </a:r>
            <a:r>
              <a:rPr lang="en-US" sz="1000" b="1" dirty="0" smtClean="0">
                <a:hlinkClick r:id="rId21"/>
              </a:rPr>
              <a:t>arcun.ru/assets/big25802.jpg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13 слайд - </a:t>
            </a:r>
            <a:r>
              <a:rPr lang="ru-RU" sz="1000" b="1" dirty="0"/>
              <a:t>Илья Глазунов. Вечная Россия.</a:t>
            </a:r>
            <a:r>
              <a:rPr lang="en-US" sz="1000" b="1" dirty="0"/>
              <a:t> </a:t>
            </a:r>
            <a:r>
              <a:rPr lang="en-US" sz="1000" b="1" dirty="0">
                <a:hlinkClick r:id="rId22"/>
              </a:rPr>
              <a:t>http://</a:t>
            </a:r>
            <a:r>
              <a:rPr lang="en-US" sz="1000" b="1" dirty="0" smtClean="0">
                <a:hlinkClick r:id="rId22"/>
              </a:rPr>
              <a:t>d1.endata.cx/data/games/20537/19min19.jpg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14 слайд – Разорение храмов - </a:t>
            </a:r>
            <a:r>
              <a:rPr lang="en-US" sz="1000" b="1" dirty="0">
                <a:hlinkClick r:id="rId23"/>
              </a:rPr>
              <a:t>http://</a:t>
            </a:r>
            <a:r>
              <a:rPr lang="en-US" sz="1000" b="1" dirty="0" smtClean="0">
                <a:hlinkClick r:id="rId23"/>
              </a:rPr>
              <a:t>www.forumimage.ru/uploads/20120104/132569773275002764.jpg</a:t>
            </a:r>
            <a:endParaRPr lang="ru-RU" sz="1000" b="1" dirty="0" smtClean="0"/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15 слайд – икона Александра Невского - </a:t>
            </a:r>
            <a:r>
              <a:rPr lang="en-US" sz="1000" b="1" dirty="0">
                <a:hlinkClick r:id="rId24"/>
              </a:rPr>
              <a:t>http://</a:t>
            </a:r>
            <a:r>
              <a:rPr lang="en-US" sz="1000" b="1" dirty="0" smtClean="0">
                <a:hlinkClick r:id="rId24"/>
              </a:rPr>
              <a:t>biblioteka.cc/uploads/files/1264459373_32.jpg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15 слайд - </a:t>
            </a:r>
            <a:r>
              <a:rPr lang="ru-RU" sz="1000" b="1" dirty="0">
                <a:solidFill>
                  <a:schemeClr val="bg1"/>
                </a:solidFill>
              </a:rPr>
              <a:t>Вскрытие мощей в соборе Александра Невского.</a:t>
            </a:r>
            <a:r>
              <a:rPr lang="en-US" sz="1000" b="1" dirty="0">
                <a:solidFill>
                  <a:schemeClr val="bg1"/>
                </a:solidFill>
              </a:rPr>
              <a:t> </a:t>
            </a:r>
            <a:r>
              <a:rPr lang="en-US" sz="1000" b="1" dirty="0">
                <a:solidFill>
                  <a:schemeClr val="bg1"/>
                </a:solidFill>
                <a:hlinkClick r:id="rId25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25"/>
              </a:rPr>
              <a:t>www.pravmir.ru/wp-content/uploads/2012/12/original.jpg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15 слайд - </a:t>
            </a:r>
            <a:r>
              <a:rPr lang="ru-RU" sz="1000" b="1" dirty="0">
                <a:solidFill>
                  <a:schemeClr val="bg1"/>
                </a:solidFill>
              </a:rPr>
              <a:t>Вынос в 1922 г. из Свято-Троицкого собора лавры раки с мощами святого </a:t>
            </a:r>
            <a:r>
              <a:rPr lang="ru-RU" sz="1000" b="1" dirty="0" smtClean="0">
                <a:solidFill>
                  <a:schemeClr val="bg1"/>
                </a:solidFill>
              </a:rPr>
              <a:t>Александра Невского - </a:t>
            </a:r>
            <a:r>
              <a:rPr lang="en-US" sz="1000" b="1" dirty="0">
                <a:solidFill>
                  <a:schemeClr val="bg1"/>
                </a:solidFill>
                <a:hlinkClick r:id="rId26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26"/>
              </a:rPr>
              <a:t>bukharapiter.ru/temple/img/019.jpg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16 слайд – Патриарх Тихон - </a:t>
            </a:r>
            <a:r>
              <a:rPr lang="en-US" sz="1000" b="1" dirty="0">
                <a:solidFill>
                  <a:schemeClr val="bg1"/>
                </a:solidFill>
                <a:hlinkClick r:id="rId27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27"/>
              </a:rPr>
              <a:t>img-fotki.yandex.ru/get/4712/88256452.44/0_77165_5e2d623f_XL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16 слайд </a:t>
            </a:r>
            <a:r>
              <a:rPr lang="ru-RU" sz="1000" b="1" dirty="0">
                <a:solidFill>
                  <a:schemeClr val="bg1"/>
                </a:solidFill>
              </a:rPr>
              <a:t>- Митрополит </a:t>
            </a:r>
            <a:r>
              <a:rPr lang="ru-RU" sz="1000" b="1" dirty="0" err="1">
                <a:solidFill>
                  <a:schemeClr val="bg1"/>
                </a:solidFill>
              </a:rPr>
              <a:t>Мануил</a:t>
            </a:r>
            <a:r>
              <a:rPr lang="ru-RU" sz="1000" b="1" dirty="0">
                <a:solidFill>
                  <a:schemeClr val="bg1"/>
                </a:solidFill>
              </a:rPr>
              <a:t> (</a:t>
            </a:r>
            <a:r>
              <a:rPr lang="ru-RU" sz="1000" b="1" dirty="0" err="1">
                <a:solidFill>
                  <a:schemeClr val="bg1"/>
                </a:solidFill>
              </a:rPr>
              <a:t>Лемешевский</a:t>
            </a:r>
            <a:r>
              <a:rPr lang="ru-RU" sz="1000" b="1" dirty="0">
                <a:solidFill>
                  <a:schemeClr val="bg1"/>
                </a:solidFill>
              </a:rPr>
              <a:t>) </a:t>
            </a:r>
            <a:r>
              <a:rPr lang="ru-RU" sz="1000" b="1" dirty="0" smtClean="0">
                <a:solidFill>
                  <a:schemeClr val="bg1"/>
                </a:solidFill>
              </a:rPr>
              <a:t>1968 год - </a:t>
            </a:r>
            <a:r>
              <a:rPr lang="en-US" sz="1000" b="1" dirty="0">
                <a:solidFill>
                  <a:schemeClr val="bg1"/>
                </a:solidFill>
                <a:hlinkClick r:id="rId28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28"/>
              </a:rPr>
              <a:t>www.rv.ru/photos/2010-10/f02.jpg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17 слайд - </a:t>
            </a:r>
            <a:r>
              <a:rPr lang="ru-RU" sz="1000" b="1" dirty="0">
                <a:solidFill>
                  <a:schemeClr val="bg1"/>
                </a:solidFill>
              </a:rPr>
              <a:t>Борис Смелов. </a:t>
            </a:r>
            <a:r>
              <a:rPr lang="ru-RU" sz="1000" b="1" dirty="0" smtClean="0">
                <a:solidFill>
                  <a:schemeClr val="bg1"/>
                </a:solidFill>
              </a:rPr>
              <a:t>«Александро-Невская </a:t>
            </a:r>
            <a:r>
              <a:rPr lang="ru-RU" sz="1000" b="1" dirty="0">
                <a:solidFill>
                  <a:schemeClr val="bg1"/>
                </a:solidFill>
              </a:rPr>
              <a:t>лавра. </a:t>
            </a:r>
            <a:r>
              <a:rPr lang="ru-RU" sz="1000" b="1" dirty="0" smtClean="0">
                <a:solidFill>
                  <a:schemeClr val="bg1"/>
                </a:solidFill>
              </a:rPr>
              <a:t>1970-е» </a:t>
            </a:r>
            <a:r>
              <a:rPr lang="ru-RU" sz="1000" b="1" dirty="0">
                <a:solidFill>
                  <a:schemeClr val="bg1"/>
                </a:solidFill>
              </a:rPr>
              <a:t>- </a:t>
            </a:r>
            <a:r>
              <a:rPr lang="en-US" sz="1000" b="1" dirty="0">
                <a:solidFill>
                  <a:schemeClr val="bg1"/>
                </a:solidFill>
                <a:hlinkClick r:id="rId29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29"/>
              </a:rPr>
              <a:t>img0.liveinternet.ru/images/attach/c/4/82/614/82614864_163877895.jpg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17 слайд </a:t>
            </a:r>
            <a:r>
              <a:rPr lang="ru-RU" sz="1000" b="1" dirty="0">
                <a:solidFill>
                  <a:schemeClr val="bg1"/>
                </a:solidFill>
              </a:rPr>
              <a:t>- Троицкий собор </a:t>
            </a:r>
            <a:r>
              <a:rPr lang="ru-RU" sz="1000" b="1" dirty="0" smtClean="0">
                <a:solidFill>
                  <a:schemeClr val="bg1"/>
                </a:solidFill>
              </a:rPr>
              <a:t>- </a:t>
            </a:r>
            <a:r>
              <a:rPr lang="en-US" sz="1000" b="1" dirty="0">
                <a:solidFill>
                  <a:schemeClr val="bg1"/>
                </a:solidFill>
                <a:hlinkClick r:id="rId30"/>
              </a:rPr>
              <a:t>http://www.ikirov.ru/files/1205/%D0%90%D0%BB%D0%B5%D0%BA%D1%81%D0%B0%D0%BD%D0%B4%D1%80%D0%BE-%</a:t>
            </a:r>
            <a:r>
              <a:rPr lang="en-US" sz="1000" b="1" dirty="0" smtClean="0">
                <a:solidFill>
                  <a:schemeClr val="bg1"/>
                </a:solidFill>
                <a:hlinkClick r:id="rId30"/>
              </a:rPr>
              <a:t>D0%9D%D0%B5%D0%B2%D1%81%D0%BA%D0%B0%D1%8F%20%D0%BB%D0%B0%D0%B2%D1%80%D0%B0.jpg</a:t>
            </a:r>
            <a:r>
              <a:rPr lang="ru-RU" sz="1000" b="1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18 слайд - </a:t>
            </a:r>
            <a:r>
              <a:rPr lang="ru-RU" sz="1000" b="1" dirty="0"/>
              <a:t>Иерархи на приеме у Сталина. Картина худ. Смолина - </a:t>
            </a:r>
            <a:r>
              <a:rPr lang="en-US" sz="1000" b="1" dirty="0">
                <a:hlinkClick r:id="rId31"/>
              </a:rPr>
              <a:t>http://</a:t>
            </a:r>
            <a:r>
              <a:rPr lang="en-US" sz="1000" b="1" dirty="0" smtClean="0">
                <a:hlinkClick r:id="rId31"/>
              </a:rPr>
              <a:t>www.regels.org/sc-pic/i43875.jpg</a:t>
            </a:r>
            <a:r>
              <a:rPr lang="ru-RU" sz="1000" b="1" dirty="0" smtClean="0"/>
              <a:t> </a:t>
            </a:r>
            <a:endParaRPr lang="ru-RU" sz="1000" b="1" dirty="0"/>
          </a:p>
          <a:p>
            <a:pPr marL="342900" indent="-342900">
              <a:buFontTx/>
              <a:buAutoNum type="arabicPeriod"/>
            </a:pPr>
            <a:r>
              <a:rPr lang="ru-RU" sz="1000" b="1" dirty="0" smtClean="0">
                <a:solidFill>
                  <a:schemeClr val="bg1"/>
                </a:solidFill>
              </a:rPr>
              <a:t>18 слайд - </a:t>
            </a:r>
            <a:r>
              <a:rPr lang="ru-RU" sz="1000" b="1" dirty="0"/>
              <a:t>Митрополит Ленинградский </a:t>
            </a:r>
            <a:r>
              <a:rPr lang="ru-RU" sz="1000" b="1" dirty="0" err="1"/>
              <a:t>Елевферий</a:t>
            </a:r>
            <a:r>
              <a:rPr lang="ru-RU" sz="1000" b="1" dirty="0"/>
              <a:t> (Вениамин Александрович Воронцов </a:t>
            </a:r>
            <a:r>
              <a:rPr lang="en-US" sz="1000" b="1" dirty="0">
                <a:hlinkClick r:id="rId32"/>
              </a:rPr>
              <a:t>http://</a:t>
            </a:r>
            <a:r>
              <a:rPr lang="en-US" sz="1000" b="1" dirty="0" smtClean="0">
                <a:hlinkClick r:id="rId32"/>
              </a:rPr>
              <a:t>www.etoretro.ru/data/media/4855/1354436709f68.jpg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19 слайд </a:t>
            </a:r>
            <a:r>
              <a:rPr lang="ru-RU" sz="1000" b="1" dirty="0"/>
              <a:t>- Троицкий собор - </a:t>
            </a:r>
            <a:r>
              <a:rPr lang="ru-RU" sz="1000" b="1" dirty="0">
                <a:hlinkClick r:id="rId30"/>
              </a:rPr>
              <a:t>http://www.ikirov.ru/files/1205/%D0%90%D0%BB%D0%B5%D0%BA%D1%81%D0%B0%D0%BD%D0%B4%D1%80%D0%BE-%</a:t>
            </a:r>
            <a:r>
              <a:rPr lang="ru-RU" sz="1000" b="1" dirty="0" smtClean="0">
                <a:hlinkClick r:id="rId30"/>
              </a:rPr>
              <a:t>D0%9D%D0%B5%D0%B2%D1%81%D0%BA%D0%B0%D1%8F%20%D0%BB%D0%B0%D0%B2%D1%80%D0%B0.jpg</a:t>
            </a:r>
            <a:r>
              <a:rPr lang="ru-RU" sz="1000" b="1" dirty="0" smtClean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ru-RU" sz="1000" b="1" dirty="0" smtClean="0"/>
              <a:t>19 слайд - </a:t>
            </a:r>
            <a:r>
              <a:rPr lang="ru-RU" sz="1000" b="1" dirty="0">
                <a:solidFill>
                  <a:schemeClr val="bg1"/>
                </a:solidFill>
              </a:rPr>
              <a:t>Рака с мощами </a:t>
            </a:r>
            <a:r>
              <a:rPr lang="ru-RU" sz="1000" b="1" dirty="0" err="1">
                <a:solidFill>
                  <a:schemeClr val="bg1"/>
                </a:solidFill>
              </a:rPr>
              <a:t>блг</a:t>
            </a:r>
            <a:r>
              <a:rPr lang="ru-RU" sz="1000" b="1" dirty="0">
                <a:solidFill>
                  <a:schemeClr val="bg1"/>
                </a:solidFill>
              </a:rPr>
              <a:t>. кн. Александра </a:t>
            </a:r>
            <a:r>
              <a:rPr lang="ru-RU" sz="1000" b="1" dirty="0" smtClean="0">
                <a:solidFill>
                  <a:schemeClr val="bg1"/>
                </a:solidFill>
              </a:rPr>
              <a:t>Невского - </a:t>
            </a:r>
            <a:r>
              <a:rPr lang="en-US" sz="1000" b="1" dirty="0" smtClean="0">
                <a:solidFill>
                  <a:schemeClr val="bg1"/>
                </a:solidFill>
                <a:hlinkClick r:id="rId33"/>
              </a:rPr>
              <a:t>http</a:t>
            </a:r>
            <a:r>
              <a:rPr lang="en-US" sz="1000" b="1" dirty="0">
                <a:solidFill>
                  <a:schemeClr val="bg1"/>
                </a:solidFill>
                <a:hlinkClick r:id="rId33"/>
              </a:rPr>
              <a:t>://</a:t>
            </a:r>
            <a:r>
              <a:rPr lang="en-US" sz="1000" b="1" dirty="0" smtClean="0">
                <a:solidFill>
                  <a:schemeClr val="bg1"/>
                </a:solidFill>
                <a:hlinkClick r:id="rId33"/>
              </a:rPr>
              <a:t>priemspb.mirtc.ru/photo/942.jpg</a:t>
            </a:r>
            <a:r>
              <a:rPr lang="ru-RU" sz="1000" b="1" dirty="0" smtClean="0">
                <a:solidFill>
                  <a:schemeClr val="bg1"/>
                </a:solidFill>
              </a:rPr>
              <a:t>; </a:t>
            </a:r>
            <a:r>
              <a:rPr lang="en-US" sz="1000" b="1" dirty="0">
                <a:solidFill>
                  <a:schemeClr val="bg1"/>
                </a:solidFill>
                <a:hlinkClick r:id="rId34"/>
              </a:rPr>
              <a:t>http://</a:t>
            </a:r>
            <a:r>
              <a:rPr lang="en-US" sz="1000" b="1" dirty="0" smtClean="0">
                <a:solidFill>
                  <a:schemeClr val="bg1"/>
                </a:solidFill>
                <a:hlinkClick r:id="rId34"/>
              </a:rPr>
              <a:t>kvnews.ru/pic/13400201793.jpg</a:t>
            </a:r>
            <a:r>
              <a:rPr lang="ru-RU" sz="1000" b="1" dirty="0">
                <a:solidFill>
                  <a:schemeClr val="bg1"/>
                </a:solidFill>
              </a:rPr>
              <a:t> </a:t>
            </a:r>
            <a:r>
              <a:rPr lang="ru-RU" sz="1000" b="1" dirty="0" smtClean="0"/>
              <a:t> </a:t>
            </a:r>
            <a:endParaRPr lang="ru-RU" sz="1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6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81874" y="358408"/>
            <a:ext cx="3654622" cy="3046988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июле 1710 года  </a:t>
            </a:r>
            <a:r>
              <a:rPr lang="ru-RU" sz="2400" b="1" dirty="0" smtClean="0">
                <a:solidFill>
                  <a:srgbClr val="0070C0"/>
                </a:solidFill>
              </a:rPr>
              <a:t>Петр </a:t>
            </a:r>
            <a:r>
              <a:rPr lang="en-US" sz="2400" b="1" dirty="0" smtClean="0">
                <a:solidFill>
                  <a:srgbClr val="0070C0"/>
                </a:solidFill>
              </a:rPr>
              <a:t>I</a:t>
            </a:r>
            <a:r>
              <a:rPr lang="ru-RU" sz="2400" b="1" dirty="0" smtClean="0">
                <a:solidFill>
                  <a:srgbClr val="0070C0"/>
                </a:solidFill>
              </a:rPr>
              <a:t> отдает приказ о начале строительства близ Чёрной речки (нынешняя речка </a:t>
            </a:r>
            <a:r>
              <a:rPr lang="ru-RU" sz="2400" b="1" dirty="0" err="1" smtClean="0">
                <a:solidFill>
                  <a:srgbClr val="0070C0"/>
                </a:solidFill>
              </a:rPr>
              <a:t>Монастырка</a:t>
            </a:r>
            <a:r>
              <a:rPr lang="ru-RU" sz="2400" b="1" dirty="0" smtClean="0">
                <a:solidFill>
                  <a:srgbClr val="0070C0"/>
                </a:solidFill>
              </a:rPr>
              <a:t>) Александро-Невского монастыря.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4578" name="Picture 2" descr="http://www.arastiralim.com/wp-content/uploads/2012/12/Peter-the-Great-590x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2" y="116633"/>
            <a:ext cx="5069952" cy="660989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img-fotki.yandex.ru/get/33/victor2107.0/0_16cc2_39718045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094" y="3789040"/>
            <a:ext cx="3528182" cy="2433430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87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7504" y="116632"/>
            <a:ext cx="8964488" cy="1958330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Место,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где был основан Александро-Невский монастырь, считалось предполагаемым местом </a:t>
            </a:r>
            <a:r>
              <a:rPr lang="ru-RU" b="1" dirty="0" smtClean="0">
                <a:solidFill>
                  <a:srgbClr val="C00000"/>
                </a:solidFill>
              </a:rPr>
              <a:t>победы в 1240 году войск святого князя Александра Ярославича Невского над шведами в Невской битве.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Существуют источники, что этот монастырь заложил сам царь Пётр.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http://www.obitel-minsk.by/UserFiles/Photogallery/alexander_03_originalx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76872"/>
            <a:ext cx="5440966" cy="4455101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ermany.ru/photos/958646.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7" y="2276871"/>
            <a:ext cx="3252930" cy="4455101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30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9352" y="116632"/>
            <a:ext cx="8928992" cy="1210146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25 марта 1713 г. 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- официальная дата основания Александро-Невской лавры — день освящения первой деревянной Благовещенской церкви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6" descr="http://www.svadbavrn.info/content/tema/images/sob-sbp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94"/>
          <a:stretch/>
        </p:blipFill>
        <p:spPr bwMode="auto">
          <a:xfrm>
            <a:off x="99352" y="1449130"/>
            <a:ext cx="8928992" cy="5256584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91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4139952" y="404664"/>
            <a:ext cx="4873102" cy="5760640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Основная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идея комплекса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монастыря была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заложена в </a:t>
            </a:r>
            <a:r>
              <a:rPr lang="ru-RU" b="1" dirty="0">
                <a:solidFill>
                  <a:srgbClr val="C00000"/>
                </a:solidFill>
              </a:rPr>
              <a:t>«Генеральном плане строения» </a:t>
            </a:r>
            <a:r>
              <a:rPr lang="ru-RU" b="1" dirty="0" smtClean="0">
                <a:solidFill>
                  <a:srgbClr val="C00000"/>
                </a:solidFill>
              </a:rPr>
              <a:t>(1715 г.) архитектора </a:t>
            </a:r>
            <a:r>
              <a:rPr lang="ru-RU" b="1" dirty="0">
                <a:solidFill>
                  <a:srgbClr val="C00000"/>
                </a:solidFill>
              </a:rPr>
              <a:t>Д. </a:t>
            </a:r>
            <a:r>
              <a:rPr lang="ru-RU" b="1" dirty="0" err="1">
                <a:solidFill>
                  <a:srgbClr val="C00000"/>
                </a:solidFill>
              </a:rPr>
              <a:t>Трезини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>
                <a:solidFill>
                  <a:srgbClr val="0070C0"/>
                </a:solidFill>
              </a:rPr>
              <a:t>по проекту которого в 1717 г. началось строительство из кирпича всего комплекса монастыря</a:t>
            </a:r>
            <a:r>
              <a:rPr lang="ru-RU" b="1" dirty="0" smtClean="0">
                <a:solidFill>
                  <a:srgbClr val="0070C0"/>
                </a:solidFill>
              </a:rPr>
              <a:t>.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Лавра должна была стать комплексом каменных строений, которые составят симметричный ансамбль между Невой и Чёрной речкой.</a:t>
            </a:r>
          </a:p>
        </p:txBody>
      </p:sp>
      <p:pic>
        <p:nvPicPr>
          <p:cNvPr id="28676" name="Picture 4" descr="http://www.ipetersburg.ru/content/images/essence/wysiwyg/m_c0d2c50f432127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3824495" cy="4588759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img-fotki.yandex.ru/get/4418/1974868.90/0_6b4ee_3f72cf28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824495" cy="1773513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83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699792" y="3501008"/>
            <a:ext cx="6336704" cy="3240360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После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основания монастыря вокруг возник городок, в котором находились слободы с деревянными домами для работников и слуг, был разбит сад и огород, которые кормили Лавру. Были построены многочисленные строения — кузница, столярная мастерская, конюшенный и скотный дворы, пильная мельница. Произведённое и выращенное хранилось в погребах и торговалось через торговые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лавки.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67" t="23368" r="1559" b="6531"/>
          <a:stretch/>
        </p:blipFill>
        <p:spPr>
          <a:xfrm>
            <a:off x="2722990" y="188640"/>
            <a:ext cx="6313506" cy="3158878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41057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653494"/>
            <a:ext cx="5776677" cy="5262979"/>
          </a:xfrm>
          <a:prstGeom prst="rect">
            <a:avLst/>
          </a:prstGeom>
          <a:ln w="762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За период строительства сменилось несколько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архитекторов.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 1756-1765 </a:t>
            </a:r>
            <a:r>
              <a:rPr lang="ru-RU" sz="2400" b="1" dirty="0">
                <a:solidFill>
                  <a:srgbClr val="C00000"/>
                </a:solidFill>
              </a:rPr>
              <a:t>гг. по проекту </a:t>
            </a:r>
            <a:r>
              <a:rPr lang="ru-RU" sz="2400" b="1" dirty="0" smtClean="0">
                <a:solidFill>
                  <a:srgbClr val="C00000"/>
                </a:solidFill>
              </a:rPr>
              <a:t>архитектора М</a:t>
            </a:r>
            <a:r>
              <a:rPr lang="ru-RU" sz="2400" b="1" dirty="0">
                <a:solidFill>
                  <a:srgbClr val="C00000"/>
                </a:solidFill>
              </a:rPr>
              <a:t>. Д. Расторгуева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были возведены южные,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 в </a:t>
            </a:r>
            <a:r>
              <a:rPr lang="ru-RU" sz="2400" b="1" dirty="0" smtClean="0">
                <a:solidFill>
                  <a:srgbClr val="C00000"/>
                </a:solidFill>
              </a:rPr>
              <a:t>1760-1773 </a:t>
            </a:r>
            <a:r>
              <a:rPr lang="ru-RU" sz="2400" b="1" dirty="0">
                <a:solidFill>
                  <a:srgbClr val="C00000"/>
                </a:solidFill>
              </a:rPr>
              <a:t>гг</a:t>
            </a:r>
            <a:r>
              <a:rPr lang="ru-RU" sz="2400" b="1" dirty="0" smtClean="0">
                <a:solidFill>
                  <a:srgbClr val="C00000"/>
                </a:solidFill>
              </a:rPr>
              <a:t>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северные линии лаврских построек с угловыми башнями (Семинарский и Просфорный корпуса).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 </a:t>
            </a:r>
            <a:r>
              <a:rPr lang="ru-RU" sz="2400" b="1" dirty="0">
                <a:solidFill>
                  <a:srgbClr val="C00000"/>
                </a:solidFill>
              </a:rPr>
              <a:t>1780 г. </a:t>
            </a:r>
            <a:r>
              <a:rPr lang="ru-RU" sz="2400" b="1" dirty="0" smtClean="0">
                <a:solidFill>
                  <a:srgbClr val="C00000"/>
                </a:solidFill>
              </a:rPr>
              <a:t>архитектор </a:t>
            </a:r>
            <a:r>
              <a:rPr lang="ru-RU" sz="2400" b="1" dirty="0">
                <a:solidFill>
                  <a:srgbClr val="C00000"/>
                </a:solidFill>
              </a:rPr>
              <a:t>И. Е. </a:t>
            </a:r>
            <a:r>
              <a:rPr lang="ru-RU" sz="2400" b="1" dirty="0" err="1">
                <a:solidFill>
                  <a:srgbClr val="C00000"/>
                </a:solidFill>
              </a:rPr>
              <a:t>Старов</a:t>
            </a:r>
            <a:r>
              <a:rPr lang="ru-RU" sz="2400" b="1" dirty="0">
                <a:solidFill>
                  <a:srgbClr val="C00000"/>
                </a:solidFill>
              </a:rPr>
              <a:t>,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устроив главный въезд со стороны города, включил в ансамбль монастыря левобережье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Монастырки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охватив ее низкими каменными стенами.</a:t>
            </a:r>
          </a:p>
        </p:txBody>
      </p:sp>
      <p:pic>
        <p:nvPicPr>
          <p:cNvPr id="5122" name="Picture 2" descr="http://p0.citywalls.ru/photo_21-22484.jpg?mt=12736258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573"/>
            <a:ext cx="2854018" cy="2949151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tourdnepr.com/images/stories/Famous_People/Starov_Ivan_Ye_2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284984"/>
            <a:ext cx="2854017" cy="3381192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6328639"/>
            <a:ext cx="2985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Архитектор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И. Е.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Старов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405" y="2447393"/>
            <a:ext cx="2980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Просфорный корпус с северо-западной башней – ризницей. Архитектор М.Д. Расторгуев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3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436096" y="836712"/>
            <a:ext cx="3589883" cy="4968552"/>
          </a:xfrm>
          <a:ln w="76200"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1720 году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монастыре была открыта школа для детей священнослужителей, </a:t>
            </a:r>
            <a:r>
              <a:rPr lang="ru-RU" b="1" dirty="0" smtClean="0">
                <a:solidFill>
                  <a:srgbClr val="C00000"/>
                </a:solidFill>
              </a:rPr>
              <a:t>в 1726 году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преобразованная в Славяно-Греко-Латинскую семинарию, а </a:t>
            </a:r>
            <a:r>
              <a:rPr lang="ru-RU" b="1" dirty="0" smtClean="0">
                <a:solidFill>
                  <a:srgbClr val="C00000"/>
                </a:solidFill>
              </a:rPr>
              <a:t>в 1797 году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, при Павле I, получившая статус Духовной Академии.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698" name="Picture 2" descr="http://www.koipkro.kostroma.ru/Kostroma_EDU/Kos-Sch-1/DocLib46/%D0%9A%D0%B0%D1%80%D1%82%D0%B8%D0%BD%D0%BA%D0%B8/%D0%9F%D0%BE%D1%80%D1%82%D1%80%D0%B5%D1%82%D1%8B/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108509" cy="6434646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6096" y="6237312"/>
            <a:ext cx="2952328" cy="385974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Император Павел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2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74">
        <p:split orient="vert"/>
      </p:transition>
    </mc:Choice>
    <mc:Fallback xmlns="">
      <p:transition spd="slow" advTm="577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E7F3FF"/>
      </a:lt1>
      <a:dk2>
        <a:srgbClr val="000000"/>
      </a:dk2>
      <a:lt2>
        <a:srgbClr val="B2B2B2"/>
      </a:lt2>
      <a:accent1>
        <a:srgbClr val="84C3FF"/>
      </a:accent1>
      <a:accent2>
        <a:srgbClr val="94B2D6"/>
      </a:accent2>
      <a:accent3>
        <a:srgbClr val="F1F8FF"/>
      </a:accent3>
      <a:accent4>
        <a:srgbClr val="000000"/>
      </a:accent4>
      <a:accent5>
        <a:srgbClr val="C2DEFF"/>
      </a:accent5>
      <a:accent6>
        <a:srgbClr val="86A1C2"/>
      </a:accent6>
      <a:hlink>
        <a:srgbClr val="0065CE"/>
      </a:hlink>
      <a:folHlink>
        <a:srgbClr val="4A6584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F3FF"/>
        </a:lt1>
        <a:dk2>
          <a:srgbClr val="000000"/>
        </a:dk2>
        <a:lt2>
          <a:srgbClr val="B2B2B2"/>
        </a:lt2>
        <a:accent1>
          <a:srgbClr val="84C3FF"/>
        </a:accent1>
        <a:accent2>
          <a:srgbClr val="94B2D6"/>
        </a:accent2>
        <a:accent3>
          <a:srgbClr val="F1F8FF"/>
        </a:accent3>
        <a:accent4>
          <a:srgbClr val="000000"/>
        </a:accent4>
        <a:accent5>
          <a:srgbClr val="C2DEFF"/>
        </a:accent5>
        <a:accent6>
          <a:srgbClr val="86A1C2"/>
        </a:accent6>
        <a:hlink>
          <a:srgbClr val="0065CE"/>
        </a:hlink>
        <a:folHlink>
          <a:srgbClr val="4A65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F3FF"/>
        </a:lt1>
        <a:dk2>
          <a:srgbClr val="000000"/>
        </a:dk2>
        <a:lt2>
          <a:srgbClr val="B2B2B2"/>
        </a:lt2>
        <a:accent1>
          <a:srgbClr val="18DBFF"/>
        </a:accent1>
        <a:accent2>
          <a:srgbClr val="B4B4FF"/>
        </a:accent2>
        <a:accent3>
          <a:srgbClr val="F1F8FF"/>
        </a:accent3>
        <a:accent4>
          <a:srgbClr val="000000"/>
        </a:accent4>
        <a:accent5>
          <a:srgbClr val="ABEAFF"/>
        </a:accent5>
        <a:accent6>
          <a:srgbClr val="A3A3E7"/>
        </a:accent6>
        <a:hlink>
          <a:srgbClr val="66B2FF"/>
        </a:hlink>
        <a:folHlink>
          <a:srgbClr val="666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F3FF"/>
        </a:lt1>
        <a:dk2>
          <a:srgbClr val="000000"/>
        </a:dk2>
        <a:lt2>
          <a:srgbClr val="B2B2B2"/>
        </a:lt2>
        <a:accent1>
          <a:srgbClr val="FF7832"/>
        </a:accent1>
        <a:accent2>
          <a:srgbClr val="4CA5FF"/>
        </a:accent2>
        <a:accent3>
          <a:srgbClr val="F1F8FF"/>
        </a:accent3>
        <a:accent4>
          <a:srgbClr val="000000"/>
        </a:accent4>
        <a:accent5>
          <a:srgbClr val="FFBEAD"/>
        </a:accent5>
        <a:accent6>
          <a:srgbClr val="4495E7"/>
        </a:accent6>
        <a:hlink>
          <a:srgbClr val="CCAC00"/>
        </a:hlink>
        <a:folHlink>
          <a:srgbClr val="E64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F3FF"/>
        </a:lt1>
        <a:dk2>
          <a:srgbClr val="000000"/>
        </a:dk2>
        <a:lt2>
          <a:srgbClr val="B2B2B2"/>
        </a:lt2>
        <a:accent1>
          <a:srgbClr val="E59500"/>
        </a:accent1>
        <a:accent2>
          <a:srgbClr val="3298FF"/>
        </a:accent2>
        <a:accent3>
          <a:srgbClr val="F1F8FF"/>
        </a:accent3>
        <a:accent4>
          <a:srgbClr val="000000"/>
        </a:accent4>
        <a:accent5>
          <a:srgbClr val="F0C8AA"/>
        </a:accent5>
        <a:accent6>
          <a:srgbClr val="2C89E7"/>
        </a:accent6>
        <a:hlink>
          <a:srgbClr val="CCCC00"/>
        </a:hlink>
        <a:folHlink>
          <a:srgbClr val="E500E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4C3FF"/>
        </a:accent1>
        <a:accent2>
          <a:srgbClr val="94B2D6"/>
        </a:accent2>
        <a:accent3>
          <a:srgbClr val="FFFFFF"/>
        </a:accent3>
        <a:accent4>
          <a:srgbClr val="000000"/>
        </a:accent4>
        <a:accent5>
          <a:srgbClr val="C2DEFF"/>
        </a:accent5>
        <a:accent6>
          <a:srgbClr val="86A1C2"/>
        </a:accent6>
        <a:hlink>
          <a:srgbClr val="0065CE"/>
        </a:hlink>
        <a:folHlink>
          <a:srgbClr val="4A65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18DBFF"/>
        </a:accent1>
        <a:accent2>
          <a:srgbClr val="B4B4FF"/>
        </a:accent2>
        <a:accent3>
          <a:srgbClr val="FFFFFF"/>
        </a:accent3>
        <a:accent4>
          <a:srgbClr val="000000"/>
        </a:accent4>
        <a:accent5>
          <a:srgbClr val="ABEAFF"/>
        </a:accent5>
        <a:accent6>
          <a:srgbClr val="A3A3E7"/>
        </a:accent6>
        <a:hlink>
          <a:srgbClr val="66B2FF"/>
        </a:hlink>
        <a:folHlink>
          <a:srgbClr val="666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7832"/>
        </a:accent1>
        <a:accent2>
          <a:srgbClr val="4CA5FF"/>
        </a:accent2>
        <a:accent3>
          <a:srgbClr val="FFFFFF"/>
        </a:accent3>
        <a:accent4>
          <a:srgbClr val="000000"/>
        </a:accent4>
        <a:accent5>
          <a:srgbClr val="FFBEAD"/>
        </a:accent5>
        <a:accent6>
          <a:srgbClr val="4495E7"/>
        </a:accent6>
        <a:hlink>
          <a:srgbClr val="CCAC00"/>
        </a:hlink>
        <a:folHlink>
          <a:srgbClr val="E64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59500"/>
        </a:accent1>
        <a:accent2>
          <a:srgbClr val="3298FF"/>
        </a:accent2>
        <a:accent3>
          <a:srgbClr val="FFFFFF"/>
        </a:accent3>
        <a:accent4>
          <a:srgbClr val="000000"/>
        </a:accent4>
        <a:accent5>
          <a:srgbClr val="F0C8AA"/>
        </a:accent5>
        <a:accent6>
          <a:srgbClr val="2C89E7"/>
        </a:accent6>
        <a:hlink>
          <a:srgbClr val="CCCC00"/>
        </a:hlink>
        <a:folHlink>
          <a:srgbClr val="E500E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0047_slide</Template>
  <TotalTime>485</TotalTime>
  <Words>1144</Words>
  <Application>Microsoft Office PowerPoint</Application>
  <PresentationFormat>Экран (4:3)</PresentationFormat>
  <Paragraphs>81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25 марта 1713 г.  - официальная дата основания Александро-Невской лавры — день освящения первой деревянной Благовещенской церкви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Номинация «Александро-Невская лавра глазами юных петербуржцев»</dc:title>
  <dc:creator>Natali</dc:creator>
  <cp:lastModifiedBy>Natali</cp:lastModifiedBy>
  <cp:revision>49</cp:revision>
  <dcterms:created xsi:type="dcterms:W3CDTF">2013-04-24T05:51:07Z</dcterms:created>
  <dcterms:modified xsi:type="dcterms:W3CDTF">2013-04-24T16:04:16Z</dcterms:modified>
</cp:coreProperties>
</file>