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1" r:id="rId4"/>
    <p:sldId id="260" r:id="rId5"/>
    <p:sldId id="262" r:id="rId6"/>
    <p:sldId id="263" r:id="rId7"/>
  </p:sldIdLst>
  <p:sldSz cx="9144000" cy="6858000" type="screen4x3"/>
  <p:notesSz cx="6858000" cy="9945688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3366FF"/>
    <a:srgbClr val="99CCFF"/>
    <a:srgbClr val="A7A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4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D3ECC-7ACB-4727-AFFD-617A6B606223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302A2-3F2D-48EB-A876-CAFBF36D63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302A2-3F2D-48EB-A876-CAFBF36D637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06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74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93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48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8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1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19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54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E0117-4623-4990-9CA1-640C8EC165A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BCD1D-975E-40C6-A9E6-B89672A1C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s://youtu.be/pQupDzLdYqQ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i="1" cap="none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общеобразовательное учреждение</a:t>
            </a:r>
          </a:p>
          <a:p>
            <a:pPr algn="ctr"/>
            <a:r>
              <a:rPr lang="ru-RU" sz="2400" b="0" i="1" cap="none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средняя общеобразовательная школа № 336</a:t>
            </a:r>
          </a:p>
          <a:p>
            <a:pPr algn="ctr"/>
            <a:r>
              <a:rPr lang="ru-RU" sz="2400" i="1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Невского района Санкт-Петербурга</a:t>
            </a:r>
            <a:endParaRPr lang="ru-RU" sz="2400" b="0" i="1" cap="none" spc="3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b="0" cap="none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ОРКСЭ</a:t>
            </a:r>
          </a:p>
          <a:p>
            <a:r>
              <a:rPr lang="ru-RU" sz="2400" b="0" cap="none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Учитель: Антонова Е.Г.	      </a:t>
            </a:r>
            <a:r>
              <a:rPr lang="ru-RU" sz="2000" b="0" cap="none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Модуль «Светская этика»</a:t>
            </a:r>
          </a:p>
          <a:p>
            <a:endParaRPr lang="ru-RU" sz="2400" b="0" cap="none" spc="3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spc="3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2015-2016 уч. год</a:t>
            </a:r>
            <a:endParaRPr lang="ru-RU" sz="2000" b="0" cap="none" spc="3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379" y="1916832"/>
            <a:ext cx="88924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        Добро, </a:t>
            </a:r>
          </a:p>
          <a:p>
            <a:r>
              <a:rPr lang="ru-RU" sz="8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вошедшее</a:t>
            </a:r>
            <a:r>
              <a:rPr lang="ru-RU" sz="66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8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в</a:t>
            </a:r>
            <a:r>
              <a:rPr lang="ru-RU" sz="66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8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привычку</a:t>
            </a:r>
            <a:r>
              <a:rPr lang="ru-RU" sz="6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…</a:t>
            </a:r>
            <a:endParaRPr lang="ru-RU" sz="6000" b="1" i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75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4" t="25635" r="45683" b="21610"/>
          <a:stretch/>
        </p:blipFill>
        <p:spPr bwMode="auto">
          <a:xfrm>
            <a:off x="730865" y="404664"/>
            <a:ext cx="784887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12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33947"/>
              </p:ext>
            </p:extLst>
          </p:nvPr>
        </p:nvGraphicFramePr>
        <p:xfrm>
          <a:off x="107500" y="3068960"/>
          <a:ext cx="8928997" cy="636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727"/>
                <a:gridCol w="811727"/>
                <a:gridCol w="811727"/>
                <a:gridCol w="811727"/>
                <a:gridCol w="811727"/>
                <a:gridCol w="811727"/>
                <a:gridCol w="811727"/>
                <a:gridCol w="811727"/>
                <a:gridCol w="811727"/>
                <a:gridCol w="811727"/>
                <a:gridCol w="811727"/>
              </a:tblGrid>
              <a:tr h="636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16" y="2997150"/>
            <a:ext cx="7918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Д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344111"/>
              </p:ext>
            </p:extLst>
          </p:nvPr>
        </p:nvGraphicFramePr>
        <p:xfrm>
          <a:off x="899592" y="1062886"/>
          <a:ext cx="852062" cy="4637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062"/>
              </a:tblGrid>
              <a:tr h="6721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18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2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83828" y="1152029"/>
            <a:ext cx="614397" cy="4503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Ж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А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Л</a:t>
            </a:r>
          </a:p>
          <a:p>
            <a:pPr algn="ctr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</a:t>
            </a:r>
          </a:p>
          <a:p>
            <a:pPr algn="ctr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С</a:t>
            </a:r>
          </a:p>
          <a:p>
            <a:pPr algn="ctr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Т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cap="none" spc="0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058705"/>
            <a:ext cx="7584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Б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878366"/>
              </p:ext>
            </p:extLst>
          </p:nvPr>
        </p:nvGraphicFramePr>
        <p:xfrm>
          <a:off x="2522101" y="1226281"/>
          <a:ext cx="822691" cy="4229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691"/>
              </a:tblGrid>
              <a:tr h="64391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39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5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7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95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95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95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99792" y="1267444"/>
            <a:ext cx="614397" cy="42729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Д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Б</a:t>
            </a:r>
          </a:p>
          <a:p>
            <a:pPr algn="ctr">
              <a:lnSpc>
                <a:spcPts val="4000"/>
              </a:lnSpc>
              <a:spcAft>
                <a:spcPts val="1000"/>
              </a:spcAft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</a:t>
            </a:r>
          </a:p>
          <a:p>
            <a:pPr algn="ctr">
              <a:lnSpc>
                <a:spcPts val="4000"/>
              </a:lnSpc>
              <a:spcAft>
                <a:spcPts val="6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О</a:t>
            </a:r>
          </a:p>
          <a:p>
            <a:pPr algn="ctr">
              <a:lnSpc>
                <a:spcPts val="40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Т</a:t>
            </a:r>
          </a:p>
          <a:p>
            <a:pPr algn="ctr">
              <a:lnSpc>
                <a:spcPts val="4000"/>
              </a:lnSpc>
              <a:spcAft>
                <a:spcPts val="600"/>
              </a:spcAft>
            </a:pPr>
            <a:r>
              <a:rPr lang="ru-RU" sz="4000" b="1" cap="none" spc="0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871" y="3072488"/>
            <a:ext cx="6143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О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06167" y="3072488"/>
            <a:ext cx="6143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Д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57500"/>
              </p:ext>
            </p:extLst>
          </p:nvPr>
        </p:nvGraphicFramePr>
        <p:xfrm>
          <a:off x="5004048" y="840339"/>
          <a:ext cx="792088" cy="4464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53672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92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08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37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78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220071" y="859061"/>
            <a:ext cx="614397" cy="46576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Т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Е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</a:t>
            </a:r>
          </a:p>
          <a:p>
            <a:pPr algn="ctr">
              <a:lnSpc>
                <a:spcPts val="40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П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Е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Н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И</a:t>
            </a:r>
          </a:p>
          <a:p>
            <a:pPr algn="ctr">
              <a:lnSpc>
                <a:spcPts val="4000"/>
              </a:lnSpc>
              <a:spcBef>
                <a:spcPts val="600"/>
              </a:spcBef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40152" y="3093374"/>
            <a:ext cx="6143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Т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709288"/>
              </p:ext>
            </p:extLst>
          </p:nvPr>
        </p:nvGraphicFramePr>
        <p:xfrm>
          <a:off x="6588225" y="264772"/>
          <a:ext cx="826775" cy="6563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75"/>
              </a:tblGrid>
              <a:tr h="60474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78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71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4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5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76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6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5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5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71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661097" y="324623"/>
            <a:ext cx="791222" cy="6760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Ж</a:t>
            </a:r>
          </a:p>
          <a:p>
            <a:pPr algn="ctr">
              <a:lnSpc>
                <a:spcPts val="46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Е</a:t>
            </a:r>
          </a:p>
          <a:p>
            <a:pPr algn="ctr">
              <a:lnSpc>
                <a:spcPts val="4500"/>
              </a:lnSpc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Р</a:t>
            </a:r>
          </a:p>
          <a:p>
            <a:pPr algn="ctr">
              <a:lnSpc>
                <a:spcPts val="4500"/>
              </a:lnSpc>
            </a:pPr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Т</a:t>
            </a:r>
            <a:endParaRPr lang="ru-RU" sz="4000" b="1" cap="none" spc="0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  <a:p>
            <a:pPr algn="ctr">
              <a:lnSpc>
                <a:spcPts val="43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В</a:t>
            </a:r>
          </a:p>
          <a:p>
            <a:pPr algn="ctr">
              <a:lnSpc>
                <a:spcPts val="4300"/>
              </a:lnSpc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Е</a:t>
            </a:r>
          </a:p>
          <a:p>
            <a:pPr algn="ctr">
              <a:lnSpc>
                <a:spcPts val="43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Н</a:t>
            </a:r>
          </a:p>
          <a:p>
            <a:pPr algn="ctr">
              <a:lnSpc>
                <a:spcPts val="4300"/>
              </a:lnSpc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Н</a:t>
            </a:r>
          </a:p>
          <a:p>
            <a:pPr algn="ctr">
              <a:lnSpc>
                <a:spcPts val="4300"/>
              </a:lnSpc>
            </a:pPr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</a:t>
            </a:r>
            <a:endParaRPr lang="ru-RU" sz="4000" b="1" cap="none" spc="0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  <a:p>
            <a:pPr algn="ctr">
              <a:lnSpc>
                <a:spcPts val="4300"/>
              </a:lnSpc>
            </a:pPr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С</a:t>
            </a:r>
          </a:p>
          <a:p>
            <a:pPr algn="ctr">
              <a:lnSpc>
                <a:spcPts val="4100"/>
              </a:lnSpc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Т</a:t>
            </a:r>
          </a:p>
          <a:p>
            <a:pPr algn="ctr">
              <a:lnSpc>
                <a:spcPts val="4300"/>
              </a:lnSpc>
            </a:pPr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Ь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52319" y="3038851"/>
            <a:ext cx="6143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Л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751271"/>
              </p:ext>
            </p:extLst>
          </p:nvPr>
        </p:nvGraphicFramePr>
        <p:xfrm>
          <a:off x="8219466" y="1"/>
          <a:ext cx="810074" cy="3705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74"/>
              </a:tblGrid>
              <a:tr h="678333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lang="ru-RU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308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200"/>
                        </a:lnSpc>
                      </a:pP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3855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4580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468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500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8415143" y="-90460"/>
            <a:ext cx="61439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Л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Ю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Б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В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Ь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080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francocapelvenere.com/wp-content/uploads/2010/12/a_Aristote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1464"/>
          <a:stretch/>
        </p:blipFill>
        <p:spPr bwMode="auto">
          <a:xfrm>
            <a:off x="3652212" y="2377662"/>
            <a:ext cx="2336922" cy="3157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771799" y="2348880"/>
            <a:ext cx="3545707" cy="1964455"/>
          </a:xfrm>
          <a:prstGeom prst="ellipse">
            <a:avLst/>
          </a:prstGeom>
          <a:solidFill>
            <a:srgbClr val="FF9999">
              <a:alpha val="3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11044" y="3100274"/>
            <a:ext cx="25038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ДОБРОДЕТЕЛЬ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7504" y="2463084"/>
            <a:ext cx="3096344" cy="18505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12160" y="2462831"/>
            <a:ext cx="3131839" cy="18505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330" y="3157503"/>
            <a:ext cx="17547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ИЗБЫТОК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47062" y="3157250"/>
            <a:ext cx="235417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НЕДОСТАТОК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0450" y="764704"/>
            <a:ext cx="76241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золотая середина</a:t>
            </a:r>
            <a:endParaRPr lang="ru-RU" sz="4800" b="1" i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2212" y="3100274"/>
            <a:ext cx="20826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МУЖЕСТВО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85602" y="3164140"/>
            <a:ext cx="14982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ПОДВИГ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7913" y="3170777"/>
            <a:ext cx="292708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ПРЕДАТЕЛЬСТВО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80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05556E-6 -1.85185E-6 L 0.35868 -0.44444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4" y="-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  <p:bldP spid="4" grpId="0" animBg="1"/>
      <p:bldP spid="5" grpId="0" animBg="1"/>
      <p:bldP spid="6" grpId="0"/>
      <p:bldP spid="6" grpId="1"/>
      <p:bldP spid="7" grpId="0"/>
      <p:bldP spid="7" grpId="1"/>
      <p:bldP spid="8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0737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0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Золотое правило морали</a:t>
            </a:r>
            <a:endParaRPr lang="ru-RU" sz="6000" b="1" i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88840"/>
            <a:ext cx="856895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600" b="1" i="1" dirty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“Не делай никому того, что ты не хочешь, чтобы было сделано тебе!”</a:t>
            </a:r>
          </a:p>
        </p:txBody>
      </p:sp>
    </p:spTree>
    <p:extLst>
      <p:ext uri="{BB962C8B-B14F-4D97-AF65-F5344CB8AC3E}">
        <p14:creationId xmlns:p14="http://schemas.microsoft.com/office/powerpoint/2010/main" val="11614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5343" y="836712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8800" b="1" i="1" cap="none" spc="0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Спасибо</a:t>
            </a:r>
          </a:p>
          <a:p>
            <a:pPr algn="ctr"/>
            <a:endParaRPr lang="ru-RU" sz="8800" b="1" i="1" cap="none" spc="0" dirty="0" smtClean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8800" b="1" i="1" dirty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з</a:t>
            </a:r>
            <a:r>
              <a:rPr lang="ru-RU" sz="8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  <a:cs typeface="Times New Roman" pitchFamily="18" charset="0"/>
              </a:rPr>
              <a:t>а внимание!</a:t>
            </a:r>
            <a:endParaRPr lang="ru-RU" sz="8800" b="1" i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67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52320dae17bf7a2e4c7be9f7f492f1a627a12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109</Words>
  <Application>Microsoft Office PowerPoint</Application>
  <PresentationFormat>Экран (4:3)</PresentationFormat>
  <Paragraphs>73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 Antonova</dc:creator>
  <cp:lastModifiedBy>aloe</cp:lastModifiedBy>
  <cp:revision>33</cp:revision>
  <dcterms:created xsi:type="dcterms:W3CDTF">2015-04-05T18:42:47Z</dcterms:created>
  <dcterms:modified xsi:type="dcterms:W3CDTF">2016-04-14T20:13:51Z</dcterms:modified>
</cp:coreProperties>
</file>