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72" r:id="rId13"/>
    <p:sldId id="273" r:id="rId14"/>
    <p:sldId id="274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_" initials="_" lastIdx="0" clrIdx="0">
    <p:extLst>
      <p:ext uri="{19B8F6BF-5375-455C-9EA6-DF929625EA0E}">
        <p15:presenceInfo xmlns:p15="http://schemas.microsoft.com/office/powerpoint/2012/main" userId="_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CC3399"/>
    <a:srgbClr val="CC9900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85932" autoAdjust="0"/>
  </p:normalViewPr>
  <p:slideViewPr>
    <p:cSldViewPr>
      <p:cViewPr varScale="1">
        <p:scale>
          <a:sx n="62" d="100"/>
          <a:sy n="62" d="100"/>
        </p:scale>
        <p:origin x="96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CDFB5C-FDBC-4C8B-BD6C-A1DE4CBBF927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844F1-19B2-4250-A941-2A5443D8C4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933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FFC97-9079-4BFB-9C49-4CA601FA4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D34FE-C00D-4A6D-A9F4-736F9D507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2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2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3295E-1DC7-4402-8EE7-6E4688FE7B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15B44-3C83-45B7-B926-5A9C02D72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D2FC2-8455-40E5-BBC1-3663046A8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0555B-1775-42CA-B01E-7438C34D91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37554-A515-49F6-97A4-45C3F32650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66C59-AD81-41AA-91B7-8B2721A29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3E432-B841-45A3-B712-E98FCEE07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652B4-E8FF-4EA8-A574-790201201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380DD-34DE-4B9A-9421-9C62FA809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8486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55640BD-66BE-4EA4-9B2A-4CBE3A58E5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7.pn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9.jpe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reenmama.ru/nid/40988/" TargetMode="External"/><Relationship Id="rId2" Type="http://schemas.openxmlformats.org/officeDocument/2006/relationships/hyperlink" Target="http://etiquetterules.ru/page/3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Рисунок 4" descr="children_012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4300" y="910691"/>
            <a:ext cx="936252" cy="1048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Рисунок 5" descr="children_0170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073" y="2988189"/>
            <a:ext cx="973021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Рисунок 6" descr="children_013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714290"/>
            <a:ext cx="2555776" cy="11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Рисунок 8" descr="children_0166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23235" y="5949280"/>
            <a:ext cx="74969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043608" y="726863"/>
            <a:ext cx="66253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школа-интернат № 18</a:t>
            </a:r>
          </a:p>
          <a:p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Невского р-на Санкт-Петербурга</a:t>
            </a:r>
            <a:endParaRPr lang="ru-RU" sz="2000" b="1" i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6" y="2176433"/>
            <a:ext cx="52291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ОРКСЭ.</a:t>
            </a:r>
          </a:p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Модуль: Светская этика.</a:t>
            </a:r>
          </a:p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«Этикет».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2040" y="4653136"/>
            <a:ext cx="33039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подготовила:</a:t>
            </a:r>
          </a:p>
          <a:p>
            <a: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ОРКСЭ ГБОУ № 18</a:t>
            </a:r>
          </a:p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Чернышова Ольга Николаевна</a:t>
            </a:r>
            <a:endParaRPr lang="ru-RU" b="1" i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908720"/>
            <a:ext cx="54284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rgbClr val="CC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этикет</a:t>
            </a:r>
            <a:endParaRPr lang="ru-RU" sz="4800" b="1" i="1" dirty="0">
              <a:solidFill>
                <a:srgbClr val="CC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USER\Desktop\в 10 слайд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590800"/>
            <a:ext cx="3998937" cy="2710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с слайду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42120" y="51571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1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7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908720"/>
            <a:ext cx="53594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rgbClr val="CC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Этикет за столом</a:t>
            </a:r>
            <a:endParaRPr lang="ru-RU" sz="4800" b="1" i="1" dirty="0">
              <a:solidFill>
                <a:srgbClr val="CC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USER\Desktop\pic4_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276872"/>
            <a:ext cx="4996931" cy="328724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043608" y="5379447"/>
            <a:ext cx="4003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youtube.com/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watch?v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DkrEOBJGxEI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78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93587" y="1985291"/>
            <a:ext cx="60714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alt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Соблюдают ли школьный этикет дети нашего класса? Что необходимо знать, чтобы ответить на этот вопрос?</a:t>
            </a:r>
            <a:endParaRPr lang="ru-RU" altLang="ru-RU" sz="2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71449" y="3511637"/>
            <a:ext cx="61965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Зачем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нужен школьный этикет? Каковы будут результаты? Стоит ли это делать?</a:t>
            </a:r>
            <a:endParaRPr lang="ru-RU" alt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46688" y="4760984"/>
            <a:ext cx="57096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Попробуйте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выделить, какие этикетные нормы нам необходимо укреплять в классе.</a:t>
            </a:r>
            <a:endParaRPr lang="ru-RU" altLang="ru-RU" sz="2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53861" y="620688"/>
            <a:ext cx="5126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«Думательные шляпы»</a:t>
            </a:r>
            <a:endParaRPr lang="ru-RU" sz="3600" b="1" dirty="0">
              <a:solidFill>
                <a:srgbClr val="FF66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12 слай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23817" y="5233639"/>
            <a:ext cx="609600" cy="609600"/>
          </a:xfrm>
          <a:prstGeom prst="rect">
            <a:avLst/>
          </a:prstGeom>
        </p:spPr>
      </p:pic>
      <p:pic>
        <p:nvPicPr>
          <p:cNvPr id="16" name="Рисунок 15" descr="C:\Users\USER\Desktop\ж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136" y="3356392"/>
            <a:ext cx="1114425" cy="79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C:\Users\USER\Desktop\бш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07" y="2218138"/>
            <a:ext cx="1213467" cy="878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C:\Users\USER\Desktop\сш.jpe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85" y="4587262"/>
            <a:ext cx="1296110" cy="993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16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21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938" y="548680"/>
            <a:ext cx="8229600" cy="914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6699"/>
                </a:solidFill>
                <a:latin typeface="Times New Roman" pitchFamily="18" charset="0"/>
                <a:cs typeface="Times New Roman" pitchFamily="18" charset="0"/>
              </a:rPr>
              <a:t>Продолжите предложение</a:t>
            </a:r>
            <a:endParaRPr lang="ru-RU" sz="3200" b="1" dirty="0">
              <a:solidFill>
                <a:srgbClr val="FF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Содержимое 2"/>
          <p:cNvSpPr>
            <a:spLocks noGrp="1"/>
          </p:cNvSpPr>
          <p:nvPr>
            <p:ph sz="half" idx="1"/>
          </p:nvPr>
        </p:nvSpPr>
        <p:spPr>
          <a:xfrm>
            <a:off x="465138" y="1770063"/>
            <a:ext cx="4038600" cy="4525962"/>
          </a:xfrm>
        </p:spPr>
        <p:txBody>
          <a:bodyPr>
            <a:normAutofit fontScale="92500" lnSpcReduction="1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считаем, что…</a:t>
            </a:r>
            <a:endParaRPr lang="ru-RU" sz="32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endParaRPr lang="ru-RU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Нам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понравилось, что…</a:t>
            </a:r>
            <a:endParaRPr lang="ru-RU" sz="32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endParaRPr lang="ru-RU" sz="32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думаем, что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endParaRPr lang="ru-RU" sz="32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Хотим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добавить, что…</a:t>
            </a:r>
            <a:r>
              <a:rPr lang="ru-RU" sz="3200" dirty="0" smtClean="0">
                <a:solidFill>
                  <a:srgbClr val="F8FBDB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3200" dirty="0" smtClean="0">
              <a:solidFill>
                <a:srgbClr val="F8FBD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2" name="Содержимое 5"/>
          <p:cNvSpPr>
            <a:spLocks noGrp="1"/>
          </p:cNvSpPr>
          <p:nvPr>
            <p:ph sz="half" idx="2"/>
          </p:nvPr>
        </p:nvSpPr>
        <p:spPr>
          <a:xfrm>
            <a:off x="4716016" y="1770063"/>
            <a:ext cx="3978722" cy="4179217"/>
          </a:xfrm>
        </p:spPr>
        <p:txBody>
          <a:bodyPr>
            <a:normAutofit fontScale="92500" lnSpcReduction="1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работали усердно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были активны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помогали друг другу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выдвигали новые идеи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заслужили похвалу, награду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серьезно подошли к проблеме 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были эмоциональны</a:t>
            </a:r>
          </a:p>
        </p:txBody>
      </p:sp>
      <p:pic>
        <p:nvPicPr>
          <p:cNvPr id="3" name="пристань детств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94138" y="5229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7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2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6934" y="241547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/>
            <a:r>
              <a:rPr lang="en-US" altLang="ru-RU" dirty="0">
                <a:hlinkClick r:id="rId2"/>
              </a:rPr>
              <a:t>http://etiquetterules.ru/page/3/</a:t>
            </a:r>
            <a:endParaRPr lang="ru-RU" altLang="ru-RU" dirty="0"/>
          </a:p>
          <a:p>
            <a:pPr eaLnBrk="1" hangingPunct="1"/>
            <a:r>
              <a:rPr lang="en-US" altLang="ru-RU" dirty="0">
                <a:hlinkClick r:id="rId3"/>
              </a:rPr>
              <a:t>http://www.greenmama.ru/nid/40988/</a:t>
            </a:r>
            <a:endParaRPr lang="ru-RU" altLang="ru-RU" dirty="0"/>
          </a:p>
          <a:p>
            <a:pPr eaLnBrk="1" hangingPunct="1"/>
            <a:endParaRPr lang="ru-RU" alt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46934" y="2054427"/>
            <a:ext cx="4365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http://kolesnikova-zvr.narod.ru/index/0-14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816220"/>
            <a:ext cx="52989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</a:t>
            </a:r>
            <a:r>
              <a:rPr lang="ru-RU" alt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46934" y="3137486"/>
            <a:ext cx="4003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youtube.com/</a:t>
            </a:r>
            <a:r>
              <a:rPr lang="en-US" b="1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watch?v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b="1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DkrEOBJGxEI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2156" y="3707312"/>
            <a:ext cx="66967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Иванов, Методика </a:t>
            </a:r>
            <a:r>
              <a:rPr lang="ru-RU" alt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преподавания этикета в школе.</a:t>
            </a:r>
          </a:p>
          <a:p>
            <a:pPr eaLnBrk="1" hangingPunct="1"/>
            <a:r>
              <a:rPr lang="ru-RU" alt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 Г. Семеренко </a:t>
            </a:r>
            <a:r>
              <a:rPr lang="ru-RU" alt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,,</a:t>
            </a:r>
            <a:r>
              <a:rPr lang="ru-RU" alt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Веселая школа вежливых наук.</a:t>
            </a:r>
          </a:p>
          <a:p>
            <a:pPr eaLnBrk="1" hangingPunct="1"/>
            <a:r>
              <a:rPr lang="ru-RU" alt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 </a:t>
            </a:r>
            <a:r>
              <a:rPr lang="ru-RU" alt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Лихачева  </a:t>
            </a:r>
            <a:r>
              <a:rPr lang="ru-RU" alt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,,Рабочая тетрадь по этикету.</a:t>
            </a:r>
          </a:p>
          <a:p>
            <a:pPr eaLnBrk="1" hangingPunct="1"/>
            <a:r>
              <a:rPr lang="ru-RU" alt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А. Соколова «Мир общения» этикет для детей.</a:t>
            </a:r>
          </a:p>
          <a:p>
            <a:pPr eaLnBrk="1" hangingPunct="1"/>
            <a:r>
              <a:rPr lang="ru-RU" alt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2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6226092" y="569678"/>
            <a:ext cx="2770648" cy="576064"/>
            <a:chOff x="4499992" y="1916832"/>
            <a:chExt cx="2770648" cy="576064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4499992" y="1916832"/>
              <a:ext cx="576064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err="1" smtClean="0"/>
                <a:t>ээ</a:t>
              </a:r>
              <a:endParaRPr lang="ru-RU" dirty="0"/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5048638" y="1916832"/>
              <a:ext cx="576064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5597284" y="1916832"/>
              <a:ext cx="576064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6145930" y="1916832"/>
              <a:ext cx="576064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6694576" y="1916832"/>
              <a:ext cx="576064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6261167" y="499411"/>
            <a:ext cx="2713646" cy="711458"/>
            <a:chOff x="6261167" y="499411"/>
            <a:chExt cx="2713646" cy="711458"/>
          </a:xfrm>
        </p:grpSpPr>
        <p:sp>
          <p:nvSpPr>
            <p:cNvPr id="9" name="TextBox 8"/>
            <p:cNvSpPr txBox="1"/>
            <p:nvPr/>
          </p:nvSpPr>
          <p:spPr>
            <a:xfrm>
              <a:off x="6261167" y="534544"/>
              <a:ext cx="42191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rgbClr val="CC66FF"/>
                  </a:solidFill>
                  <a:latin typeface="Comic Sans MS" panose="030F0702030302020204" pitchFamily="66" charset="0"/>
                </a:rPr>
                <a:t>э</a:t>
              </a:r>
              <a:endParaRPr lang="ru-RU" sz="3600" b="1" dirty="0">
                <a:solidFill>
                  <a:srgbClr val="CC66FF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831414" y="564538"/>
              <a:ext cx="4026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т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341092" y="534544"/>
              <a:ext cx="47801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и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913746" y="534544"/>
              <a:ext cx="41229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к</a:t>
              </a:r>
              <a:endParaRPr lang="ru-RU" sz="36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533667" y="499411"/>
              <a:ext cx="44114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а</a:t>
              </a:r>
              <a:endParaRPr lang="ru-RU" sz="36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376212" y="1158421"/>
            <a:ext cx="4021536" cy="576064"/>
            <a:chOff x="1907704" y="2708920"/>
            <a:chExt cx="4021536" cy="576064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1907704" y="2708920"/>
              <a:ext cx="576064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483768" y="2708920"/>
              <a:ext cx="576064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059832" y="2708920"/>
              <a:ext cx="576064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635896" y="2708920"/>
              <a:ext cx="576064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211960" y="2708920"/>
              <a:ext cx="576064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782568" y="2708920"/>
              <a:ext cx="576064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353176" y="2708920"/>
              <a:ext cx="576064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3520496" y="1116429"/>
            <a:ext cx="3836869" cy="701476"/>
            <a:chOff x="2846555" y="2356656"/>
            <a:chExt cx="3836869" cy="701476"/>
          </a:xfrm>
        </p:grpSpPr>
        <p:sp>
          <p:nvSpPr>
            <p:cNvPr id="24" name="TextBox 23"/>
            <p:cNvSpPr txBox="1"/>
            <p:nvPr/>
          </p:nvSpPr>
          <p:spPr>
            <a:xfrm>
              <a:off x="2846555" y="2384464"/>
              <a:ext cx="4759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с</a:t>
              </a:r>
              <a:endParaRPr lang="ru-RU" sz="36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308978" y="2409606"/>
              <a:ext cx="4759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о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871095" y="2411801"/>
              <a:ext cx="4759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в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475053" y="2396538"/>
              <a:ext cx="4759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е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137191" y="2384464"/>
              <a:ext cx="4759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с</a:t>
              </a:r>
              <a:endParaRPr lang="ru-RU" sz="36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681926" y="2371438"/>
              <a:ext cx="4759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rgbClr val="CC66FF"/>
                  </a:solidFill>
                  <a:latin typeface="Comic Sans MS" panose="030F0702030302020204" pitchFamily="66" charset="0"/>
                </a:rPr>
                <a:t>т</a:t>
              </a:r>
              <a:endParaRPr lang="ru-RU" sz="3600" b="1" dirty="0">
                <a:solidFill>
                  <a:srgbClr val="CC66FF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207452" y="2356656"/>
              <a:ext cx="4759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ь</a:t>
              </a: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4756912" y="1715545"/>
            <a:ext cx="3037253" cy="522602"/>
            <a:chOff x="2699792" y="3126645"/>
            <a:chExt cx="3037253" cy="52260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2699792" y="3128051"/>
              <a:ext cx="516973" cy="51697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3203848" y="3128051"/>
              <a:ext cx="516973" cy="51697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707904" y="3132274"/>
              <a:ext cx="516973" cy="51697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4211960" y="3126646"/>
              <a:ext cx="516973" cy="51697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4716016" y="3126645"/>
              <a:ext cx="516973" cy="51697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5220072" y="3126645"/>
              <a:ext cx="516973" cy="51697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4821534" y="1503288"/>
            <a:ext cx="2915542" cy="703593"/>
            <a:chOff x="2838493" y="2964139"/>
            <a:chExt cx="2915542" cy="703593"/>
          </a:xfrm>
        </p:grpSpPr>
        <p:sp>
          <p:nvSpPr>
            <p:cNvPr id="42" name="TextBox 41"/>
            <p:cNvSpPr txBox="1"/>
            <p:nvPr/>
          </p:nvSpPr>
          <p:spPr>
            <a:xfrm>
              <a:off x="2838493" y="3006292"/>
              <a:ext cx="291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э</a:t>
              </a:r>
              <a:endParaRPr lang="ru-RU" sz="36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349520" y="3021182"/>
              <a:ext cx="291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г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890182" y="2964139"/>
              <a:ext cx="291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о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366889" y="3021401"/>
              <a:ext cx="291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rgbClr val="CC66FF"/>
                  </a:solidFill>
                  <a:latin typeface="Comic Sans MS" panose="030F0702030302020204" pitchFamily="66" charset="0"/>
                </a:rPr>
                <a:t>и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923756" y="3021181"/>
              <a:ext cx="5237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з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351352" y="2998330"/>
              <a:ext cx="4026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м</a:t>
              </a:r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4156161" y="2256640"/>
            <a:ext cx="2675253" cy="526113"/>
            <a:chOff x="1960834" y="3682562"/>
            <a:chExt cx="2675253" cy="526113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1960834" y="3682871"/>
              <a:ext cx="525804" cy="52580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2515741" y="3682871"/>
              <a:ext cx="525804" cy="52580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3043431" y="3682870"/>
              <a:ext cx="525804" cy="52580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3564477" y="3682869"/>
              <a:ext cx="525804" cy="52580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4110283" y="3682562"/>
              <a:ext cx="525804" cy="52580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4217617" y="2149619"/>
            <a:ext cx="2557667" cy="703373"/>
            <a:chOff x="2219673" y="3529668"/>
            <a:chExt cx="2557667" cy="703373"/>
          </a:xfrm>
        </p:grpSpPr>
        <p:sp>
          <p:nvSpPr>
            <p:cNvPr id="59" name="TextBox 58"/>
            <p:cNvSpPr txBox="1"/>
            <p:nvPr/>
          </p:nvSpPr>
          <p:spPr>
            <a:xfrm>
              <a:off x="2219673" y="3586710"/>
              <a:ext cx="2599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п</a:t>
              </a:r>
              <a:endParaRPr lang="ru-RU" sz="36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807305" y="3529668"/>
              <a:ext cx="4315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о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365745" y="3556293"/>
              <a:ext cx="4161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р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3722579" y="3562334"/>
              <a:ext cx="4445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о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368609" y="3564634"/>
              <a:ext cx="4087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rgbClr val="CC66FF"/>
                  </a:solidFill>
                  <a:latin typeface="Comic Sans MS" panose="030F0702030302020204" pitchFamily="66" charset="0"/>
                </a:rPr>
                <a:t>к</a:t>
              </a:r>
            </a:p>
          </p:txBody>
        </p:sp>
      </p:grpSp>
      <p:grpSp>
        <p:nvGrpSpPr>
          <p:cNvPr id="85" name="Группа 84"/>
          <p:cNvGrpSpPr/>
          <p:nvPr/>
        </p:nvGrpSpPr>
        <p:grpSpPr>
          <a:xfrm>
            <a:off x="1750454" y="2782449"/>
            <a:ext cx="6240447" cy="518426"/>
            <a:chOff x="1118120" y="4177699"/>
            <a:chExt cx="6240447" cy="518426"/>
          </a:xfrm>
        </p:grpSpPr>
        <p:sp>
          <p:nvSpPr>
            <p:cNvPr id="72" name="Прямоугольник 71"/>
            <p:cNvSpPr/>
            <p:nvPr/>
          </p:nvSpPr>
          <p:spPr>
            <a:xfrm>
              <a:off x="1118120" y="4192069"/>
              <a:ext cx="576064" cy="50405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84" name="Группа 83"/>
            <p:cNvGrpSpPr/>
            <p:nvPr/>
          </p:nvGrpSpPr>
          <p:grpSpPr>
            <a:xfrm>
              <a:off x="1653773" y="4177699"/>
              <a:ext cx="5704794" cy="516190"/>
              <a:chOff x="1643257" y="4425338"/>
              <a:chExt cx="5704794" cy="516190"/>
            </a:xfrm>
          </p:grpSpPr>
          <p:sp>
            <p:nvSpPr>
              <p:cNvPr id="73" name="Прямоугольник 72"/>
              <p:cNvSpPr/>
              <p:nvPr/>
            </p:nvSpPr>
            <p:spPr>
              <a:xfrm>
                <a:off x="1643257" y="4437112"/>
                <a:ext cx="576064" cy="50405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2198164" y="4437112"/>
                <a:ext cx="576064" cy="50405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2774228" y="4437112"/>
                <a:ext cx="576064" cy="50405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3364683" y="4431217"/>
                <a:ext cx="576064" cy="50405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3938844" y="4431217"/>
                <a:ext cx="576064" cy="50405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8" name="Прямоугольник 77"/>
              <p:cNvSpPr/>
              <p:nvPr/>
            </p:nvSpPr>
            <p:spPr>
              <a:xfrm>
                <a:off x="4495654" y="4437472"/>
                <a:ext cx="576064" cy="50405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9" name="Прямоугольник 78"/>
              <p:cNvSpPr/>
              <p:nvPr/>
            </p:nvSpPr>
            <p:spPr>
              <a:xfrm>
                <a:off x="5069815" y="4432515"/>
                <a:ext cx="576064" cy="5014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0" name="Прямоугольник 79"/>
              <p:cNvSpPr/>
              <p:nvPr/>
            </p:nvSpPr>
            <p:spPr>
              <a:xfrm>
                <a:off x="5644199" y="4439708"/>
                <a:ext cx="576064" cy="5014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1" name="Прямоугольник 80"/>
              <p:cNvSpPr/>
              <p:nvPr/>
            </p:nvSpPr>
            <p:spPr>
              <a:xfrm>
                <a:off x="6177481" y="4439708"/>
                <a:ext cx="576064" cy="5014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2" name="Прямоугольник 81"/>
              <p:cNvSpPr/>
              <p:nvPr/>
            </p:nvSpPr>
            <p:spPr>
              <a:xfrm>
                <a:off x="6198872" y="4439708"/>
                <a:ext cx="552993" cy="48709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3" name="Прямоугольник 82"/>
              <p:cNvSpPr/>
              <p:nvPr/>
            </p:nvSpPr>
            <p:spPr>
              <a:xfrm>
                <a:off x="6771987" y="4425338"/>
                <a:ext cx="576064" cy="50146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03" name="Группа 102"/>
          <p:cNvGrpSpPr/>
          <p:nvPr/>
        </p:nvGrpSpPr>
        <p:grpSpPr>
          <a:xfrm>
            <a:off x="1845461" y="2613924"/>
            <a:ext cx="6214867" cy="726939"/>
            <a:chOff x="1044172" y="4007696"/>
            <a:chExt cx="6214867" cy="726939"/>
          </a:xfrm>
        </p:grpSpPr>
        <p:sp>
          <p:nvSpPr>
            <p:cNvPr id="86" name="TextBox 85"/>
            <p:cNvSpPr txBox="1"/>
            <p:nvPr/>
          </p:nvSpPr>
          <p:spPr>
            <a:xfrm flipH="1">
              <a:off x="1044172" y="4088304"/>
              <a:ext cx="2857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д</a:t>
              </a:r>
              <a:endParaRPr lang="ru-RU" sz="36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 flipH="1">
              <a:off x="1665597" y="4070569"/>
              <a:ext cx="5204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о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 flipH="1">
              <a:off x="2225544" y="4070569"/>
              <a:ext cx="4944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б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 flipH="1">
              <a:off x="2798156" y="4042802"/>
              <a:ext cx="4564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р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 flipH="1">
              <a:off x="3293685" y="4070568"/>
              <a:ext cx="4690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о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 flipH="1">
              <a:off x="3963043" y="4039994"/>
              <a:ext cx="2857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д</a:t>
              </a:r>
              <a:endParaRPr lang="ru-RU" sz="36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 flipH="1">
              <a:off x="4520797" y="4070569"/>
              <a:ext cx="4722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е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 flipH="1">
              <a:off x="5046111" y="4007696"/>
              <a:ext cx="5042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т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 flipH="1">
              <a:off x="5621157" y="4071319"/>
              <a:ext cx="4728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rgbClr val="CC66FF"/>
                  </a:solidFill>
                  <a:latin typeface="Comic Sans MS" panose="030F0702030302020204" pitchFamily="66" charset="0"/>
                </a:rPr>
                <a:t>е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 flipH="1">
              <a:off x="6150786" y="4039994"/>
              <a:ext cx="4553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л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 flipH="1">
              <a:off x="6753716" y="4039994"/>
              <a:ext cx="5053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ь</a:t>
              </a:r>
            </a:p>
          </p:txBody>
        </p:sp>
      </p:grpSp>
      <p:grpSp>
        <p:nvGrpSpPr>
          <p:cNvPr id="304" name="Группа 303"/>
          <p:cNvGrpSpPr/>
          <p:nvPr/>
        </p:nvGrpSpPr>
        <p:grpSpPr>
          <a:xfrm>
            <a:off x="1469724" y="3328085"/>
            <a:ext cx="5710031" cy="580910"/>
            <a:chOff x="683568" y="3640178"/>
            <a:chExt cx="4912125" cy="580910"/>
          </a:xfrm>
        </p:grpSpPr>
        <p:sp>
          <p:nvSpPr>
            <p:cNvPr id="290" name="Прямоугольник 289"/>
            <p:cNvSpPr/>
            <p:nvPr/>
          </p:nvSpPr>
          <p:spPr>
            <a:xfrm>
              <a:off x="683568" y="3645024"/>
              <a:ext cx="360040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1" name="Прямоугольник 290"/>
            <p:cNvSpPr/>
            <p:nvPr/>
          </p:nvSpPr>
          <p:spPr>
            <a:xfrm>
              <a:off x="1028800" y="3645024"/>
              <a:ext cx="360040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2" name="Прямоугольник 291"/>
            <p:cNvSpPr/>
            <p:nvPr/>
          </p:nvSpPr>
          <p:spPr>
            <a:xfrm>
              <a:off x="1373984" y="3645024"/>
              <a:ext cx="360040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3" name="Прямоугольник 292"/>
            <p:cNvSpPr/>
            <p:nvPr/>
          </p:nvSpPr>
          <p:spPr>
            <a:xfrm>
              <a:off x="1713616" y="3645024"/>
              <a:ext cx="360040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4" name="Прямоугольник 293"/>
            <p:cNvSpPr/>
            <p:nvPr/>
          </p:nvSpPr>
          <p:spPr>
            <a:xfrm>
              <a:off x="2038486" y="3645024"/>
              <a:ext cx="360040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5" name="Прямоугольник 294"/>
            <p:cNvSpPr/>
            <p:nvPr/>
          </p:nvSpPr>
          <p:spPr>
            <a:xfrm>
              <a:off x="2394119" y="3645024"/>
              <a:ext cx="360040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6" name="Прямоугольник 295"/>
            <p:cNvSpPr/>
            <p:nvPr/>
          </p:nvSpPr>
          <p:spPr>
            <a:xfrm>
              <a:off x="2754159" y="3645024"/>
              <a:ext cx="360040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7" name="Прямоугольник 296"/>
            <p:cNvSpPr/>
            <p:nvPr/>
          </p:nvSpPr>
          <p:spPr>
            <a:xfrm>
              <a:off x="3099293" y="3645024"/>
              <a:ext cx="360040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8" name="Прямоугольник 297"/>
            <p:cNvSpPr/>
            <p:nvPr/>
          </p:nvSpPr>
          <p:spPr>
            <a:xfrm>
              <a:off x="3459333" y="3645024"/>
              <a:ext cx="360040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9" name="Прямоугольник 298"/>
            <p:cNvSpPr/>
            <p:nvPr/>
          </p:nvSpPr>
          <p:spPr>
            <a:xfrm>
              <a:off x="3802765" y="3645024"/>
              <a:ext cx="360040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0" name="Прямоугольник 299"/>
            <p:cNvSpPr/>
            <p:nvPr/>
          </p:nvSpPr>
          <p:spPr>
            <a:xfrm>
              <a:off x="4178376" y="3645024"/>
              <a:ext cx="360040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1" name="Прямоугольник 300"/>
            <p:cNvSpPr/>
            <p:nvPr/>
          </p:nvSpPr>
          <p:spPr>
            <a:xfrm>
              <a:off x="4520563" y="3645024"/>
              <a:ext cx="360040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2" name="Прямоугольник 301"/>
            <p:cNvSpPr/>
            <p:nvPr/>
          </p:nvSpPr>
          <p:spPr>
            <a:xfrm>
              <a:off x="4878718" y="3640178"/>
              <a:ext cx="360040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3" name="Прямоугольник 302"/>
            <p:cNvSpPr/>
            <p:nvPr/>
          </p:nvSpPr>
          <p:spPr>
            <a:xfrm>
              <a:off x="5235653" y="3640178"/>
              <a:ext cx="360040" cy="5760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67" name="Группа 366"/>
          <p:cNvGrpSpPr/>
          <p:nvPr/>
        </p:nvGrpSpPr>
        <p:grpSpPr>
          <a:xfrm>
            <a:off x="1441729" y="3195818"/>
            <a:ext cx="5563251" cy="694150"/>
            <a:chOff x="1505947" y="3351558"/>
            <a:chExt cx="5563251" cy="694150"/>
          </a:xfrm>
        </p:grpSpPr>
        <p:sp>
          <p:nvSpPr>
            <p:cNvPr id="305" name="TextBox 304"/>
            <p:cNvSpPr txBox="1"/>
            <p:nvPr/>
          </p:nvSpPr>
          <p:spPr>
            <a:xfrm>
              <a:off x="1505947" y="3373736"/>
              <a:ext cx="2616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с</a:t>
              </a:r>
              <a:endParaRPr lang="ru-RU" sz="36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306" name="TextBox 305"/>
            <p:cNvSpPr txBox="1"/>
            <p:nvPr/>
          </p:nvSpPr>
          <p:spPr>
            <a:xfrm>
              <a:off x="1863085" y="3386118"/>
              <a:ext cx="3197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п</a:t>
              </a:r>
            </a:p>
          </p:txBody>
        </p:sp>
        <p:sp>
          <p:nvSpPr>
            <p:cNvPr id="307" name="TextBox 306"/>
            <p:cNvSpPr txBox="1"/>
            <p:nvPr/>
          </p:nvSpPr>
          <p:spPr>
            <a:xfrm>
              <a:off x="2265283" y="3386119"/>
              <a:ext cx="3539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р</a:t>
              </a:r>
            </a:p>
          </p:txBody>
        </p:sp>
        <p:sp>
          <p:nvSpPr>
            <p:cNvPr id="308" name="TextBox 307"/>
            <p:cNvSpPr txBox="1"/>
            <p:nvPr/>
          </p:nvSpPr>
          <p:spPr>
            <a:xfrm>
              <a:off x="2698471" y="3354012"/>
              <a:ext cx="3539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а</a:t>
              </a:r>
            </a:p>
          </p:txBody>
        </p:sp>
        <p:sp>
          <p:nvSpPr>
            <p:cNvPr id="309" name="TextBox 308"/>
            <p:cNvSpPr txBox="1"/>
            <p:nvPr/>
          </p:nvSpPr>
          <p:spPr>
            <a:xfrm>
              <a:off x="3116492" y="3375118"/>
              <a:ext cx="3539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в</a:t>
              </a:r>
            </a:p>
          </p:txBody>
        </p:sp>
        <p:sp>
          <p:nvSpPr>
            <p:cNvPr id="310" name="TextBox 309"/>
            <p:cNvSpPr txBox="1"/>
            <p:nvPr/>
          </p:nvSpPr>
          <p:spPr>
            <a:xfrm>
              <a:off x="3503629" y="3354011"/>
              <a:ext cx="3539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е</a:t>
              </a:r>
            </a:p>
          </p:txBody>
        </p:sp>
        <p:sp>
          <p:nvSpPr>
            <p:cNvPr id="311" name="TextBox 310"/>
            <p:cNvSpPr txBox="1"/>
            <p:nvPr/>
          </p:nvSpPr>
          <p:spPr>
            <a:xfrm>
              <a:off x="3919725" y="3354753"/>
              <a:ext cx="3539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д</a:t>
              </a:r>
            </a:p>
          </p:txBody>
        </p:sp>
        <p:sp>
          <p:nvSpPr>
            <p:cNvPr id="312" name="TextBox 311"/>
            <p:cNvSpPr txBox="1"/>
            <p:nvPr/>
          </p:nvSpPr>
          <p:spPr>
            <a:xfrm>
              <a:off x="4309756" y="3351558"/>
              <a:ext cx="3539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л</a:t>
              </a:r>
            </a:p>
          </p:txBody>
        </p:sp>
        <p:sp>
          <p:nvSpPr>
            <p:cNvPr id="313" name="TextBox 312"/>
            <p:cNvSpPr txBox="1"/>
            <p:nvPr/>
          </p:nvSpPr>
          <p:spPr>
            <a:xfrm>
              <a:off x="4710705" y="3368019"/>
              <a:ext cx="3539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и</a:t>
              </a:r>
            </a:p>
          </p:txBody>
        </p:sp>
        <p:sp>
          <p:nvSpPr>
            <p:cNvPr id="314" name="TextBox 313"/>
            <p:cNvSpPr txBox="1"/>
            <p:nvPr/>
          </p:nvSpPr>
          <p:spPr>
            <a:xfrm>
              <a:off x="5147728" y="3368019"/>
              <a:ext cx="3539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в</a:t>
              </a:r>
            </a:p>
          </p:txBody>
        </p:sp>
        <p:sp>
          <p:nvSpPr>
            <p:cNvPr id="315" name="TextBox 314"/>
            <p:cNvSpPr txBox="1"/>
            <p:nvPr/>
          </p:nvSpPr>
          <p:spPr>
            <a:xfrm>
              <a:off x="5534885" y="3368019"/>
              <a:ext cx="3539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о</a:t>
              </a:r>
            </a:p>
          </p:txBody>
        </p:sp>
        <p:sp>
          <p:nvSpPr>
            <p:cNvPr id="316" name="TextBox 315"/>
            <p:cNvSpPr txBox="1"/>
            <p:nvPr/>
          </p:nvSpPr>
          <p:spPr>
            <a:xfrm>
              <a:off x="6000678" y="3399377"/>
              <a:ext cx="3539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с</a:t>
              </a:r>
              <a:endParaRPr lang="ru-RU" sz="36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349" name="TextBox 348"/>
            <p:cNvSpPr txBox="1"/>
            <p:nvPr/>
          </p:nvSpPr>
          <p:spPr>
            <a:xfrm>
              <a:off x="6447382" y="3398569"/>
              <a:ext cx="1739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rgbClr val="CC66FF"/>
                  </a:solidFill>
                  <a:latin typeface="Comic Sans MS" panose="030F0702030302020204" pitchFamily="66" charset="0"/>
                </a:rPr>
                <a:t>т</a:t>
              </a:r>
              <a:endParaRPr lang="ru-RU" sz="3600" b="1" dirty="0">
                <a:solidFill>
                  <a:srgbClr val="CC66FF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366" name="TextBox 365"/>
            <p:cNvSpPr txBox="1"/>
            <p:nvPr/>
          </p:nvSpPr>
          <p:spPr>
            <a:xfrm>
              <a:off x="6827616" y="3375118"/>
              <a:ext cx="2415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ь</a:t>
              </a:r>
              <a:endParaRPr lang="ru-RU" sz="36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8" name="в кроссвор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43415" y="50851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55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4019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836712"/>
            <a:ext cx="39793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этикета: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71813" y="2132855"/>
            <a:ext cx="62646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Этикет общения;</a:t>
            </a:r>
            <a:r>
              <a:rPr lang="ru-RU" sz="40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этикет </a:t>
            </a:r>
            <a:r>
              <a:rPr lang="ru-RU" sz="40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школе;</a:t>
            </a:r>
            <a:r>
              <a:rPr lang="ru-RU" sz="40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этикет </a:t>
            </a:r>
            <a:r>
              <a:rPr lang="ru-RU" sz="40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столом;</a:t>
            </a:r>
            <a:r>
              <a:rPr lang="ru-RU" sz="40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этикет </a:t>
            </a:r>
            <a:r>
              <a:rPr lang="ru-RU" sz="40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гостях.</a:t>
            </a:r>
            <a:endParaRPr lang="ru-RU" sz="4000" i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USER\Desktop\maxresdefault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021" y="4149080"/>
            <a:ext cx="2448272" cy="1440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328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3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52"/>
          <a:stretch/>
        </p:blipFill>
        <p:spPr bwMode="auto">
          <a:xfrm>
            <a:off x="971600" y="764704"/>
            <a:ext cx="3198495" cy="25812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Users\USER\Desktop\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764704"/>
            <a:ext cx="3168352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C:\Users\USER\Desktop\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455" y="3642432"/>
            <a:ext cx="3168352" cy="2088232"/>
          </a:xfrm>
          <a:prstGeom prst="roundRect">
            <a:avLst>
              <a:gd name="adj" fmla="val 933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1194665" y="3861048"/>
            <a:ext cx="29754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CC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Этикет-</a:t>
            </a:r>
          </a:p>
          <a:p>
            <a:r>
              <a:rPr lang="ru-RU" sz="2400" b="1" dirty="0" smtClean="0">
                <a:solidFill>
                  <a:srgbClr val="CC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уже в </a:t>
            </a:r>
            <a:r>
              <a:rPr lang="ru-RU" sz="2400" b="1" dirty="0" smtClean="0">
                <a:solidFill>
                  <a:srgbClr val="CC99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первобытно-</a:t>
            </a:r>
          </a:p>
          <a:p>
            <a:r>
              <a:rPr lang="ru-RU" sz="2400" b="1" dirty="0" smtClean="0">
                <a:solidFill>
                  <a:srgbClr val="CC99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общинном строе!</a:t>
            </a:r>
            <a:endParaRPr lang="ru-RU" sz="2400" b="1" dirty="0">
              <a:solidFill>
                <a:srgbClr val="CC99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89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4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4068452" cy="3528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USER\Desktop\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3629" y="3585001"/>
            <a:ext cx="2978590" cy="2304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860770" y="2003356"/>
            <a:ext cx="36514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книга 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правилах поведения»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издания 1204.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77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э-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24744"/>
            <a:ext cx="3263255" cy="42160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971600" y="908720"/>
            <a:ext cx="33175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этикета</a:t>
            </a:r>
            <a:endParaRPr lang="ru-RU" sz="32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2348880"/>
            <a:ext cx="410561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Слово «этикет» впервые было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Употреблено в современном его </a:t>
            </a:r>
          </a:p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з</a:t>
            </a:r>
            <a:r>
              <a:rPr lang="ru-RU" b="1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начении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на приеме при дворе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Короля Франции Людовика 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XIV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(1638-1715), когда гостям были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Розданы карточки(этикетки)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 с изложением того, как они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должны себя вести на подобных</a:t>
            </a:r>
          </a:p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м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ероприятиях.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51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01965"/>
            <a:ext cx="2173605" cy="151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USER\Desktop\fd4be7e2afdca914313cf8634304f559_full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312154"/>
            <a:ext cx="2376264" cy="237769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C:\Users\USER\Desktop\7fda50bfb0576a37ef06f14e5f88307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30" y="1788795"/>
            <a:ext cx="2138680" cy="159258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C:\Users\USER\Desktop\picname_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312155"/>
            <a:ext cx="2376264" cy="237769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C:\Users\USER\Desktop\3.jpg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0" b="7905"/>
          <a:stretch/>
        </p:blipFill>
        <p:spPr bwMode="auto">
          <a:xfrm>
            <a:off x="3707904" y="906777"/>
            <a:ext cx="3133725" cy="22193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домостро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60770" y="50110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04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94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060848"/>
            <a:ext cx="44644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Издание книги </a:t>
            </a:r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«Юности </a:t>
            </a:r>
            <a:r>
              <a:rPr lang="ru-RU" alt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честное </a:t>
            </a:r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зерцало» </a:t>
            </a:r>
            <a:r>
              <a:rPr lang="ru-RU" alt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показание к житейскому обхождению» </a:t>
            </a:r>
            <a:r>
              <a:rPr lang="ru-RU" alt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Санкт- Петербурге в 1717г. Книга была предназначена для светского воспитания юношей дворянского сословия. Была издана по указу Петра</a:t>
            </a:r>
            <a:r>
              <a:rPr lang="en-US" alt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ru-RU" altLang="ru-RU" sz="1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42622" y="692696"/>
            <a:ext cx="75458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и развитие </a:t>
            </a:r>
            <a:r>
              <a:rPr lang="ru-RU" altLang="ru-RU" sz="2400" b="1" dirty="0" smtClean="0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этикета в России </a:t>
            </a:r>
            <a:r>
              <a:rPr lang="ru-RU" altLang="ru-RU" sz="2400" b="1" dirty="0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b="1" dirty="0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FF66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USER\Desktop\foto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109" y="748513"/>
            <a:ext cx="1377315" cy="2035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C:\Users\USER\Desktop\01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469" y="2564904"/>
            <a:ext cx="2444115" cy="29089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C:\Users\USER\Desktop\0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9" b="14522"/>
          <a:stretch/>
        </p:blipFill>
        <p:spPr bwMode="auto">
          <a:xfrm>
            <a:off x="1678836" y="4019371"/>
            <a:ext cx="2473960" cy="15551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менуэ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84734" y="4964886"/>
            <a:ext cx="609600" cy="609600"/>
          </a:xfrm>
          <a:prstGeom prst="rect">
            <a:avLst/>
          </a:prstGeom>
        </p:spPr>
      </p:pic>
      <p:pic>
        <p:nvPicPr>
          <p:cNvPr id="8" name="Рисунок 7" descr="C:\Users\USER\Desktop\в 8 слайд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74488"/>
            <a:ext cx="1750060" cy="1247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574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46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9474" y="5229200"/>
            <a:ext cx="45757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youtube.com/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watch?v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=s4PMKuuYgHc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отрывка из журнала «Ералаш»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43808" y="836712"/>
            <a:ext cx="3648243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Этикет в 21 веке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2276872"/>
            <a:ext cx="41145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своим поведением, </a:t>
            </a:r>
          </a:p>
          <a:p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нешним видом не должен</a:t>
            </a:r>
          </a:p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доставлять</a:t>
            </a:r>
          </a:p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неудобства окружающим.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USER\Desktop\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36912"/>
            <a:ext cx="3395818" cy="27058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738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069046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Them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5A867B"/>
        </a:dk2>
        <a:lt2>
          <a:srgbClr val="B7D760"/>
        </a:lt2>
        <a:accent1>
          <a:srgbClr val="F1F3CF"/>
        </a:accent1>
        <a:accent2>
          <a:srgbClr val="E9CC7A"/>
        </a:accent2>
        <a:accent3>
          <a:srgbClr val="FFFFFF"/>
        </a:accent3>
        <a:accent4>
          <a:srgbClr val="000000"/>
        </a:accent4>
        <a:accent5>
          <a:srgbClr val="F7F8E4"/>
        </a:accent5>
        <a:accent6>
          <a:srgbClr val="D3B96E"/>
        </a:accent6>
        <a:hlink>
          <a:srgbClr val="D1B4C8"/>
        </a:hlink>
        <a:folHlink>
          <a:srgbClr val="96C8D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10069046</Template>
  <TotalTime>1763</TotalTime>
  <Words>372</Words>
  <Application>Microsoft Office PowerPoint</Application>
  <PresentationFormat>Экран (4:3)</PresentationFormat>
  <Paragraphs>117</Paragraphs>
  <Slides>14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Comic Sans MS</vt:lpstr>
      <vt:lpstr>Tahoma</vt:lpstr>
      <vt:lpstr>Times New Roman</vt:lpstr>
      <vt:lpstr>Wingdings</vt:lpstr>
      <vt:lpstr>10069046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Продолжите предложение</vt:lpstr>
      <vt:lpstr>Презентация PowerPoint</vt:lpstr>
    </vt:vector>
  </TitlesOfParts>
  <Company>URTISI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_</cp:lastModifiedBy>
  <cp:revision>84</cp:revision>
  <dcterms:created xsi:type="dcterms:W3CDTF">2011-08-18T13:52:20Z</dcterms:created>
  <dcterms:modified xsi:type="dcterms:W3CDTF">2016-04-15T08:15:39Z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TC100690461049</vt:lpwstr>
  </property>
</Properties>
</file>